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5" r:id="rId5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ellars" userId="9ab3da8c-fe05-4ccb-aaeb-7b4dd286e4a0" providerId="ADAL" clId="{AD3E3AC1-5A7E-4CB8-9C49-E513B9118F60}"/>
    <pc:docChg chg="custSel modSld">
      <pc:chgData name="David Sellars" userId="9ab3da8c-fe05-4ccb-aaeb-7b4dd286e4a0" providerId="ADAL" clId="{AD3E3AC1-5A7E-4CB8-9C49-E513B9118F60}" dt="2025-09-22T20:59:42.369" v="208" actId="1076"/>
      <pc:docMkLst>
        <pc:docMk/>
      </pc:docMkLst>
      <pc:sldChg chg="modSp mod">
        <pc:chgData name="David Sellars" userId="9ab3da8c-fe05-4ccb-aaeb-7b4dd286e4a0" providerId="ADAL" clId="{AD3E3AC1-5A7E-4CB8-9C49-E513B9118F60}" dt="2025-09-22T20:59:42.369" v="208" actId="1076"/>
        <pc:sldMkLst>
          <pc:docMk/>
          <pc:sldMk cId="2042175745" sldId="265"/>
        </pc:sldMkLst>
        <pc:spChg chg="mod">
          <ac:chgData name="David Sellars" userId="9ab3da8c-fe05-4ccb-aaeb-7b4dd286e4a0" providerId="ADAL" clId="{AD3E3AC1-5A7E-4CB8-9C49-E513B9118F60}" dt="2025-09-22T20:59:42.369" v="208" actId="1076"/>
          <ac:spMkLst>
            <pc:docMk/>
            <pc:sldMk cId="2042175745" sldId="265"/>
            <ac:spMk id="2" creationId="{645FB169-7102-40B2-D003-7570380937D1}"/>
          </ac:spMkLst>
        </pc:spChg>
        <pc:spChg chg="mod">
          <ac:chgData name="David Sellars" userId="9ab3da8c-fe05-4ccb-aaeb-7b4dd286e4a0" providerId="ADAL" clId="{AD3E3AC1-5A7E-4CB8-9C49-E513B9118F60}" dt="2025-09-21T10:20:39.319" v="179" actId="1076"/>
          <ac:spMkLst>
            <pc:docMk/>
            <pc:sldMk cId="2042175745" sldId="265"/>
            <ac:spMk id="5" creationId="{B716754C-5F0A-784F-B406-627BE9F09566}"/>
          </ac:spMkLst>
        </pc:spChg>
        <pc:spChg chg="mod">
          <ac:chgData name="David Sellars" userId="9ab3da8c-fe05-4ccb-aaeb-7b4dd286e4a0" providerId="ADAL" clId="{AD3E3AC1-5A7E-4CB8-9C49-E513B9118F60}" dt="2025-09-21T10:18:13.300" v="81" actId="20577"/>
          <ac:spMkLst>
            <pc:docMk/>
            <pc:sldMk cId="2042175745" sldId="265"/>
            <ac:spMk id="6" creationId="{0FAB7839-9B3B-0E20-D45F-F59CC0078CB9}"/>
          </ac:spMkLst>
        </pc:spChg>
        <pc:spChg chg="mod">
          <ac:chgData name="David Sellars" userId="9ab3da8c-fe05-4ccb-aaeb-7b4dd286e4a0" providerId="ADAL" clId="{AD3E3AC1-5A7E-4CB8-9C49-E513B9118F60}" dt="2025-09-22T20:07:02.359" v="207" actId="20577"/>
          <ac:spMkLst>
            <pc:docMk/>
            <pc:sldMk cId="2042175745" sldId="265"/>
            <ac:spMk id="16" creationId="{472F5D96-44B5-ED2D-2E38-4CEB2D3C5685}"/>
          </ac:spMkLst>
        </pc:spChg>
        <pc:spChg chg="mod">
          <ac:chgData name="David Sellars" userId="9ab3da8c-fe05-4ccb-aaeb-7b4dd286e4a0" providerId="ADAL" clId="{AD3E3AC1-5A7E-4CB8-9C49-E513B9118F60}" dt="2025-09-21T10:19:07.381" v="113" actId="20577"/>
          <ac:spMkLst>
            <pc:docMk/>
            <pc:sldMk cId="2042175745" sldId="265"/>
            <ac:spMk id="23" creationId="{E1A59100-1DA3-DF7E-9359-FF1EA2A94787}"/>
          </ac:spMkLst>
        </pc:spChg>
        <pc:spChg chg="mod">
          <ac:chgData name="David Sellars" userId="9ab3da8c-fe05-4ccb-aaeb-7b4dd286e4a0" providerId="ADAL" clId="{AD3E3AC1-5A7E-4CB8-9C49-E513B9118F60}" dt="2025-09-21T10:19:04.318" v="112" actId="20577"/>
          <ac:spMkLst>
            <pc:docMk/>
            <pc:sldMk cId="2042175745" sldId="265"/>
            <ac:spMk id="28" creationId="{F2C91EFC-99F2-6886-8A30-D4C7A77AD1F8}"/>
          </ac:spMkLst>
        </pc:spChg>
        <pc:spChg chg="mod">
          <ac:chgData name="David Sellars" userId="9ab3da8c-fe05-4ccb-aaeb-7b4dd286e4a0" providerId="ADAL" clId="{AD3E3AC1-5A7E-4CB8-9C49-E513B9118F60}" dt="2025-09-21T10:21:34.021" v="192" actId="207"/>
          <ac:spMkLst>
            <pc:docMk/>
            <pc:sldMk cId="2042175745" sldId="265"/>
            <ac:spMk id="30" creationId="{D8B410D5-4907-013E-B8DB-A75CE9914A77}"/>
          </ac:spMkLst>
        </pc:spChg>
        <pc:spChg chg="mod">
          <ac:chgData name="David Sellars" userId="9ab3da8c-fe05-4ccb-aaeb-7b4dd286e4a0" providerId="ADAL" clId="{AD3E3AC1-5A7E-4CB8-9C49-E513B9118F60}" dt="2025-09-21T10:20:35.066" v="178" actId="1076"/>
          <ac:spMkLst>
            <pc:docMk/>
            <pc:sldMk cId="2042175745" sldId="265"/>
            <ac:spMk id="37" creationId="{31D7D67D-3635-FEB5-27E6-A82373D42AF4}"/>
          </ac:spMkLst>
        </pc:spChg>
        <pc:spChg chg="mod">
          <ac:chgData name="David Sellars" userId="9ab3da8c-fe05-4ccb-aaeb-7b4dd286e4a0" providerId="ADAL" clId="{AD3E3AC1-5A7E-4CB8-9C49-E513B9118F60}" dt="2025-09-21T10:22:16.875" v="201" actId="207"/>
          <ac:spMkLst>
            <pc:docMk/>
            <pc:sldMk cId="2042175745" sldId="265"/>
            <ac:spMk id="38" creationId="{27A337CF-6E0F-06DF-F397-1578E28CB519}"/>
          </ac:spMkLst>
        </pc:spChg>
        <pc:spChg chg="mod">
          <ac:chgData name="David Sellars" userId="9ab3da8c-fe05-4ccb-aaeb-7b4dd286e4a0" providerId="ADAL" clId="{AD3E3AC1-5A7E-4CB8-9C49-E513B9118F60}" dt="2025-09-21T10:23:18.051" v="204" actId="113"/>
          <ac:spMkLst>
            <pc:docMk/>
            <pc:sldMk cId="2042175745" sldId="265"/>
            <ac:spMk id="41" creationId="{D36A139A-7C9B-2CF2-8407-160B94C498E2}"/>
          </ac:spMkLst>
        </pc:spChg>
        <pc:spChg chg="mod">
          <ac:chgData name="David Sellars" userId="9ab3da8c-fe05-4ccb-aaeb-7b4dd286e4a0" providerId="ADAL" clId="{AD3E3AC1-5A7E-4CB8-9C49-E513B9118F60}" dt="2025-09-21T10:20:54.218" v="189" actId="20577"/>
          <ac:spMkLst>
            <pc:docMk/>
            <pc:sldMk cId="2042175745" sldId="265"/>
            <ac:spMk id="46" creationId="{F0668C41-CEBD-2E8F-ECE4-15FBE57886F2}"/>
          </ac:spMkLst>
        </pc:spChg>
        <pc:spChg chg="mod">
          <ac:chgData name="David Sellars" userId="9ab3da8c-fe05-4ccb-aaeb-7b4dd286e4a0" providerId="ADAL" clId="{AD3E3AC1-5A7E-4CB8-9C49-E513B9118F60}" dt="2025-09-21T10:21:05.303" v="190" actId="207"/>
          <ac:spMkLst>
            <pc:docMk/>
            <pc:sldMk cId="2042175745" sldId="265"/>
            <ac:spMk id="48" creationId="{9510AC87-4540-6384-5195-FD3E4691FF64}"/>
          </ac:spMkLst>
        </pc:spChg>
      </pc:sldChg>
    </pc:docChg>
  </pc:docChgLst>
  <pc:docChgLst>
    <pc:chgData name="David Sellars" userId="9ab3da8c-fe05-4ccb-aaeb-7b4dd286e4a0" providerId="ADAL" clId="{74001DAC-269A-44DC-8478-9EBE8B20074D}"/>
    <pc:docChg chg="custSel modSld">
      <pc:chgData name="David Sellars" userId="9ab3da8c-fe05-4ccb-aaeb-7b4dd286e4a0" providerId="ADAL" clId="{74001DAC-269A-44DC-8478-9EBE8B20074D}" dt="2025-09-22T06:53:22.182" v="159" actId="20577"/>
      <pc:docMkLst>
        <pc:docMk/>
      </pc:docMkLst>
      <pc:sldChg chg="modSp mod">
        <pc:chgData name="David Sellars" userId="9ab3da8c-fe05-4ccb-aaeb-7b4dd286e4a0" providerId="ADAL" clId="{74001DAC-269A-44DC-8478-9EBE8B20074D}" dt="2025-09-22T06:53:22.182" v="159" actId="20577"/>
        <pc:sldMkLst>
          <pc:docMk/>
          <pc:sldMk cId="2042175745" sldId="265"/>
        </pc:sldMkLst>
        <pc:spChg chg="mod">
          <ac:chgData name="David Sellars" userId="9ab3da8c-fe05-4ccb-aaeb-7b4dd286e4a0" providerId="ADAL" clId="{74001DAC-269A-44DC-8478-9EBE8B20074D}" dt="2025-09-22T06:48:02.882" v="75" actId="6549"/>
          <ac:spMkLst>
            <pc:docMk/>
            <pc:sldMk cId="2042175745" sldId="265"/>
            <ac:spMk id="6" creationId="{0FAB7839-9B3B-0E20-D45F-F59CC0078CB9}"/>
          </ac:spMkLst>
        </pc:spChg>
        <pc:spChg chg="mod">
          <ac:chgData name="David Sellars" userId="9ab3da8c-fe05-4ccb-aaeb-7b4dd286e4a0" providerId="ADAL" clId="{74001DAC-269A-44DC-8478-9EBE8B20074D}" dt="2025-09-22T06:48:23.947" v="83" actId="20577"/>
          <ac:spMkLst>
            <pc:docMk/>
            <pc:sldMk cId="2042175745" sldId="265"/>
            <ac:spMk id="16" creationId="{472F5D96-44B5-ED2D-2E38-4CEB2D3C5685}"/>
          </ac:spMkLst>
        </pc:spChg>
        <pc:spChg chg="mod">
          <ac:chgData name="David Sellars" userId="9ab3da8c-fe05-4ccb-aaeb-7b4dd286e4a0" providerId="ADAL" clId="{74001DAC-269A-44DC-8478-9EBE8B20074D}" dt="2025-09-22T06:49:22.554" v="100" actId="6549"/>
          <ac:spMkLst>
            <pc:docMk/>
            <pc:sldMk cId="2042175745" sldId="265"/>
            <ac:spMk id="23" creationId="{E1A59100-1DA3-DF7E-9359-FF1EA2A94787}"/>
          </ac:spMkLst>
        </pc:spChg>
        <pc:spChg chg="mod">
          <ac:chgData name="David Sellars" userId="9ab3da8c-fe05-4ccb-aaeb-7b4dd286e4a0" providerId="ADAL" clId="{74001DAC-269A-44DC-8478-9EBE8B20074D}" dt="2025-09-22T06:53:22.182" v="159" actId="20577"/>
          <ac:spMkLst>
            <pc:docMk/>
            <pc:sldMk cId="2042175745" sldId="265"/>
            <ac:spMk id="30" creationId="{D8B410D5-4907-013E-B8DB-A75CE9914A77}"/>
          </ac:spMkLst>
        </pc:spChg>
        <pc:spChg chg="mod">
          <ac:chgData name="David Sellars" userId="9ab3da8c-fe05-4ccb-aaeb-7b4dd286e4a0" providerId="ADAL" clId="{74001DAC-269A-44DC-8478-9EBE8B20074D}" dt="2025-09-22T06:50:06.632" v="111" actId="6549"/>
          <ac:spMkLst>
            <pc:docMk/>
            <pc:sldMk cId="2042175745" sldId="265"/>
            <ac:spMk id="38" creationId="{27A337CF-6E0F-06DF-F397-1578E28CB519}"/>
          </ac:spMkLst>
        </pc:spChg>
        <pc:spChg chg="mod">
          <ac:chgData name="David Sellars" userId="9ab3da8c-fe05-4ccb-aaeb-7b4dd286e4a0" providerId="ADAL" clId="{74001DAC-269A-44DC-8478-9EBE8B20074D}" dt="2025-09-22T06:51:07.705" v="135" actId="20577"/>
          <ac:spMkLst>
            <pc:docMk/>
            <pc:sldMk cId="2042175745" sldId="265"/>
            <ac:spMk id="48" creationId="{9510AC87-4540-6384-5195-FD3E4691FF6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ABA4D-E423-4BCD-915F-0FF18D249215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7C1F8-76E5-476A-8220-0189DC62E2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536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C7C1F8-76E5-476A-8220-0189DC62E21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14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89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05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66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62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675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89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77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87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68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848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136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2CD4624-0476-48ED-9585-B5E620ABA7EF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E09DEA3-E738-45E6-838F-C113D73BA0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442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B169-7102-40B2-D003-757038093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9191" y="-138753"/>
            <a:ext cx="5600700" cy="75333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12700">
                    <a:schemeClr val="accent1">
                      <a:alpha val="40000"/>
                    </a:schemeClr>
                  </a:glow>
                  <a:outerShdw blurRad="38100" dist="38100" dir="2700000" sx="101000" sy="101000" algn="tl">
                    <a:srgbClr val="000000">
                      <a:alpha val="57000"/>
                    </a:srgbClr>
                  </a:outerShdw>
                </a:effectLst>
                <a:latin typeface="Alasassy Caps" pitchFamily="2" charset="0"/>
              </a:rPr>
              <a:t>Careers Events &amp; Key Dates: 2025-26</a:t>
            </a:r>
            <a:endParaRPr lang="en-GB" sz="3200" b="1" dirty="0">
              <a:solidFill>
                <a:schemeClr val="bg1"/>
              </a:solidFill>
              <a:effectLst>
                <a:glow rad="12700">
                  <a:schemeClr val="accent1">
                    <a:alpha val="40000"/>
                  </a:schemeClr>
                </a:glow>
                <a:outerShdw blurRad="38100" dist="38100" dir="2700000" sx="101000" sy="101000" algn="tl">
                  <a:srgbClr val="000000">
                    <a:alpha val="57000"/>
                  </a:srgbClr>
                </a:outerShdw>
              </a:effectLst>
              <a:latin typeface="Alasassy Caps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D8002-3AD5-2191-F875-7110B2A31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239" y="460078"/>
            <a:ext cx="8664756" cy="417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b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</a:rPr>
              <a:t>Sector Networking Lunches </a:t>
            </a:r>
            <a:r>
              <a:rPr lang="en-US" sz="1500" b="0" dirty="0">
                <a:solidFill>
                  <a:srgbClr val="0070C0"/>
                </a:solidFill>
                <a:effectLst/>
                <a:latin typeface="Segoe UI" panose="020B0502040204020203" pitchFamily="34" charset="0"/>
              </a:rPr>
              <a:t>- </a:t>
            </a:r>
            <a:r>
              <a:rPr lang="en-US" sz="1500" b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students can book to meet 6-8 specialists from a specific sector</a:t>
            </a:r>
            <a:r>
              <a:rPr lang="en-US" sz="1500" b="0" dirty="0">
                <a:solidFill>
                  <a:srgbClr val="000000"/>
                </a:solidFill>
                <a:effectLst/>
                <a:highlight>
                  <a:srgbClr val="FF0066"/>
                </a:highlight>
                <a:latin typeface="Segoe UI" panose="020B0502040204020203" pitchFamily="34" charset="0"/>
              </a:rPr>
              <a:t>    </a:t>
            </a:r>
            <a:endParaRPr lang="en-GB" sz="1500" dirty="0">
              <a:highlight>
                <a:srgbClr val="FF0066"/>
              </a:highlight>
            </a:endParaRPr>
          </a:p>
          <a:p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16754C-5F0A-784F-B406-627BE9F09566}"/>
              </a:ext>
            </a:extLst>
          </p:cNvPr>
          <p:cNvSpPr/>
          <p:nvPr/>
        </p:nvSpPr>
        <p:spPr>
          <a:xfrm>
            <a:off x="283453" y="973809"/>
            <a:ext cx="1552575" cy="313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lasassy Caps" panose="020F0502020204030204" pitchFamily="2" charset="0"/>
              </a:rPr>
              <a:t>September</a:t>
            </a:r>
            <a:endParaRPr lang="en-GB" sz="2400" dirty="0">
              <a:latin typeface="Alasassy Caps" panose="020F05020202040302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AB7839-9B3B-0E20-D45F-F59CC0078CB9}"/>
              </a:ext>
            </a:extLst>
          </p:cNvPr>
          <p:cNvSpPr/>
          <p:nvPr/>
        </p:nvSpPr>
        <p:spPr>
          <a:xfrm>
            <a:off x="283453" y="1269322"/>
            <a:ext cx="4184717" cy="1371952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3rd - </a:t>
            </a:r>
            <a:r>
              <a:rPr lang="en-US" sz="1000" b="1" i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Destinations Day</a:t>
            </a:r>
            <a:r>
              <a:rPr lang="en-US" sz="1000" b="0" i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  <a:r>
              <a:rPr lang="en-US" sz="1000" b="1" i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000" b="0" i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for Year 2 – students chose 4 talks by representatives of 50 businesses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organisations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.  The focus is on higher education and apprenticeship application information and guidance.</a:t>
            </a:r>
          </a:p>
          <a:p>
            <a:pPr lvl="0"/>
            <a:endParaRPr lang="en-US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en-US" sz="1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&amp; 5</a:t>
            </a:r>
            <a:r>
              <a:rPr lang="en-US" sz="1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– Year 2 complete ‘</a:t>
            </a:r>
            <a:r>
              <a:rPr lang="en-US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Career Planning &amp; Tracking 1’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, Higher education and/or apprenticeship tasks</a:t>
            </a:r>
          </a:p>
          <a:p>
            <a:pPr lvl="0"/>
            <a:endParaRPr lang="en-GB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24th - </a:t>
            </a:r>
            <a:r>
              <a:rPr lang="en-US" sz="1000" b="1" i="0" dirty="0">
                <a:latin typeface="Segoe UI" panose="020B0502040204020203" pitchFamily="34" charset="0"/>
                <a:cs typeface="Segoe UI" panose="020B0502040204020203" pitchFamily="34" charset="0"/>
              </a:rPr>
              <a:t>Parents &amp; Carers Information Evening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E6F74C4-2F27-F059-2D92-A91CA69F534A}"/>
              </a:ext>
            </a:extLst>
          </p:cNvPr>
          <p:cNvSpPr/>
          <p:nvPr/>
        </p:nvSpPr>
        <p:spPr>
          <a:xfrm>
            <a:off x="4886966" y="872920"/>
            <a:ext cx="1552575" cy="37026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lasassy Caps" pitchFamily="2" charset="0"/>
              </a:rPr>
              <a:t>October</a:t>
            </a:r>
            <a:endParaRPr lang="en-GB" sz="2800" dirty="0">
              <a:latin typeface="Alasassy Caps" pitchFamily="2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2F5D96-44B5-ED2D-2E38-4CEB2D3C5685}"/>
              </a:ext>
            </a:extLst>
          </p:cNvPr>
          <p:cNvSpPr/>
          <p:nvPr/>
        </p:nvSpPr>
        <p:spPr>
          <a:xfrm>
            <a:off x="4886966" y="1261908"/>
            <a:ext cx="3552207" cy="1431998"/>
          </a:xfrm>
          <a:prstGeom prst="rect">
            <a:avLst/>
          </a:prstGeom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0" i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Week beginning 13</a:t>
            </a:r>
            <a:r>
              <a:rPr lang="en-US" sz="1000" b="0" i="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  – </a:t>
            </a:r>
            <a:r>
              <a:rPr lang="en-US" sz="1000" b="1" i="0" dirty="0">
                <a:latin typeface="Segoe UI" panose="020B0502040204020203" pitchFamily="34" charset="0"/>
                <a:cs typeface="Segoe UI" panose="020B0502040204020203" pitchFamily="34" charset="0"/>
              </a:rPr>
              <a:t>launch of Year 1 Industry Immersion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 (June 29th to July 3</a:t>
            </a:r>
            <a:r>
              <a:rPr lang="en-US" sz="1000" b="0" i="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rd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). Year 1 complete ‘Career Planning &amp; Tracking’ form 1</a:t>
            </a:r>
            <a:b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000" b="0" i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15th - </a:t>
            </a:r>
            <a:r>
              <a:rPr lang="en-US" sz="1000" b="1" i="0" dirty="0">
                <a:latin typeface="Segoe UI" panose="020B0502040204020203" pitchFamily="34" charset="0"/>
                <a:cs typeface="Segoe UI" panose="020B0502040204020203" pitchFamily="34" charset="0"/>
              </a:rPr>
              <a:t>Oxbridge, Medicine, Veterinary and Dentistry UCAS Deadline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  </a:t>
            </a:r>
            <a:b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  <a:br>
              <a:rPr lang="en-US" sz="1000" b="0" i="0" dirty="0"/>
            </a:b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Higher and Degree Apprenticeships National Vacancy List published</a:t>
            </a:r>
          </a:p>
          <a:p>
            <a:pPr lvl="0"/>
            <a:endParaRPr lang="en-US" sz="1000" b="0" i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C5AAB8-4562-0A8C-EF7D-980D5375FCA3}"/>
              </a:ext>
            </a:extLst>
          </p:cNvPr>
          <p:cNvSpPr/>
          <p:nvPr/>
        </p:nvSpPr>
        <p:spPr>
          <a:xfrm>
            <a:off x="8841240" y="877163"/>
            <a:ext cx="1354483" cy="506323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lasassy Caps" pitchFamily="2" charset="0"/>
              </a:rPr>
              <a:t>November</a:t>
            </a:r>
          </a:p>
          <a:p>
            <a:pPr algn="ctr"/>
            <a:endParaRPr lang="en-GB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F386631-10FD-0C31-82F2-C537C6EA68F3}"/>
              </a:ext>
            </a:extLst>
          </p:cNvPr>
          <p:cNvSpPr/>
          <p:nvPr/>
        </p:nvSpPr>
        <p:spPr>
          <a:xfrm>
            <a:off x="8719348" y="1198864"/>
            <a:ext cx="2952750" cy="1196295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GB" sz="1000" b="0" i="0" dirty="0"/>
              <a:t>Weeks beginning on the 3</a:t>
            </a:r>
            <a:r>
              <a:rPr lang="en-GB" sz="1000" b="0" i="0" baseline="30000" dirty="0"/>
              <a:t>rd</a:t>
            </a:r>
            <a:r>
              <a:rPr lang="en-GB" sz="1000" b="0" i="0" dirty="0"/>
              <a:t> and 10</a:t>
            </a:r>
            <a:r>
              <a:rPr lang="en-GB" sz="1000" b="0" i="0" baseline="30000" dirty="0"/>
              <a:t>th</a:t>
            </a:r>
            <a:r>
              <a:rPr lang="en-GB" sz="1000" b="0" i="0" dirty="0"/>
              <a:t> - Year 1 book Destinations Day 1 talks and workshops</a:t>
            </a:r>
          </a:p>
          <a:p>
            <a:pPr lvl="0"/>
            <a:endParaRPr lang="en-GB" sz="1000" b="0" i="0" dirty="0"/>
          </a:p>
          <a:p>
            <a:pPr lvl="0"/>
            <a:r>
              <a:rPr lang="en-GB" sz="1000" i="0" dirty="0">
                <a:latin typeface="Segoe UI" panose="020B0502040204020203" pitchFamily="34" charset="0"/>
                <a:cs typeface="Segoe UI" panose="020B0502040204020203" pitchFamily="34" charset="0"/>
              </a:rPr>
              <a:t>21</a:t>
            </a:r>
            <a:r>
              <a:rPr lang="en-GB" sz="1000" i="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st</a:t>
            </a:r>
            <a:r>
              <a:rPr lang="en-GB" sz="1000" i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00" b="1" i="0" dirty="0">
                <a:latin typeface="Segoe UI" panose="020B0502040204020203" pitchFamily="34" charset="0"/>
                <a:cs typeface="Segoe UI" panose="020B0502040204020203" pitchFamily="34" charset="0"/>
              </a:rPr>
              <a:t>- </a:t>
            </a:r>
            <a:r>
              <a:rPr lang="en-GB" sz="1000" b="1" i="0" dirty="0" err="1">
                <a:latin typeface="Segoe UI" panose="020B0502040204020203" pitchFamily="34" charset="0"/>
                <a:cs typeface="Segoe UI" panose="020B0502040204020203" pitchFamily="34" charset="0"/>
              </a:rPr>
              <a:t>Callywith</a:t>
            </a:r>
            <a:r>
              <a:rPr lang="en-GB" sz="1000" b="1" i="0" dirty="0">
                <a:latin typeface="Segoe UI" panose="020B0502040204020203" pitchFamily="34" charset="0"/>
                <a:cs typeface="Segoe UI" panose="020B0502040204020203" pitchFamily="34" charset="0"/>
              </a:rPr>
              <a:t> UCAS Deadline</a:t>
            </a:r>
            <a:endParaRPr lang="en-GB" b="0" i="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75D1C8-643D-C442-5D71-8C3B965416B4}"/>
              </a:ext>
            </a:extLst>
          </p:cNvPr>
          <p:cNvSpPr/>
          <p:nvPr/>
        </p:nvSpPr>
        <p:spPr>
          <a:xfrm>
            <a:off x="10490616" y="2737273"/>
            <a:ext cx="1285875" cy="311547"/>
          </a:xfrm>
          <a:prstGeom prst="rect">
            <a:avLst/>
          </a:prstGeom>
          <a:solidFill>
            <a:srgbClr val="7030A0"/>
          </a:solidFill>
          <a:ln>
            <a:solidFill>
              <a:schemeClr val="accent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lasassy Caps" pitchFamily="2" charset="0"/>
              </a:rPr>
              <a:t>December</a:t>
            </a:r>
            <a:endParaRPr lang="en-GB" sz="2800" dirty="0">
              <a:latin typeface="Alasassy Caps" pitchFamily="2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1A59100-1DA3-DF7E-9359-FF1EA2A94787}"/>
              </a:ext>
            </a:extLst>
          </p:cNvPr>
          <p:cNvSpPr/>
          <p:nvPr/>
        </p:nvSpPr>
        <p:spPr>
          <a:xfrm>
            <a:off x="8439173" y="3066995"/>
            <a:ext cx="3651932" cy="1196295"/>
          </a:xfrm>
          <a:prstGeom prst="rect">
            <a:avLst/>
          </a:prstGeom>
          <a:ln>
            <a:solidFill>
              <a:srgbClr val="7030A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i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GB" sz="1000" i="0" baseline="30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nd</a:t>
            </a:r>
            <a:r>
              <a:rPr lang="en-GB" sz="1000" i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00" b="1" i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</a:t>
            </a:r>
            <a:r>
              <a:rPr lang="en-GB" sz="1000" b="1" i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Destinations Day 1 </a:t>
            </a:r>
            <a:r>
              <a:rPr lang="en-GB" sz="1000" i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Year 1 </a:t>
            </a:r>
            <a:r>
              <a:rPr lang="en-GB" sz="1000" b="1" i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students chose 6 talks by representatives of 75 businesses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organisations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.  The focus is on finding out about job roles and alternative post-18 pathways.</a:t>
            </a:r>
          </a:p>
          <a:p>
            <a:pPr lvl="0"/>
            <a:r>
              <a:rPr lang="en-GB" sz="1000" b="1" i="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GB" sz="1000" b="1" dirty="0">
              <a:solidFill>
                <a:schemeClr val="accent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Year 1 complete ‘</a:t>
            </a:r>
            <a:r>
              <a:rPr lang="en-US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Career Planning and Tracking 2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’</a:t>
            </a:r>
            <a:b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000" b="0" i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98E3DA7-72DA-3AA2-1417-973068ABA134}"/>
              </a:ext>
            </a:extLst>
          </p:cNvPr>
          <p:cNvSpPr/>
          <p:nvPr/>
        </p:nvSpPr>
        <p:spPr>
          <a:xfrm>
            <a:off x="6669760" y="2633859"/>
            <a:ext cx="1285875" cy="406733"/>
          </a:xfrm>
          <a:prstGeom prst="rect">
            <a:avLst/>
          </a:prstGeom>
          <a:solidFill>
            <a:srgbClr val="FF0066"/>
          </a:solidFill>
          <a:ln>
            <a:solidFill>
              <a:srgbClr val="FF0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lasassy Caps" pitchFamily="2" charset="0"/>
              </a:rPr>
              <a:t>January</a:t>
            </a:r>
            <a:endParaRPr lang="en-GB" sz="2400" dirty="0">
              <a:latin typeface="Alasassy Caps" pitchFamily="2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2C91EFC-99F2-6886-8A30-D4C7A77AD1F8}"/>
              </a:ext>
            </a:extLst>
          </p:cNvPr>
          <p:cNvSpPr/>
          <p:nvPr/>
        </p:nvSpPr>
        <p:spPr>
          <a:xfrm>
            <a:off x="4450175" y="3059318"/>
            <a:ext cx="3505460" cy="1162965"/>
          </a:xfrm>
          <a:prstGeom prst="rect">
            <a:avLst/>
          </a:prstGeom>
          <a:ln>
            <a:solidFill>
              <a:srgbClr val="FF006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Year 2 complete ‘</a:t>
            </a:r>
            <a:r>
              <a:rPr lang="en-US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Career Planning and Tracking 2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’</a:t>
            </a:r>
            <a:endParaRPr lang="en-US" sz="1000" b="0" i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endParaRPr lang="en-US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Higher and Degree Apprenticeships National Vacancy List updated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4C632AC-BA08-69F6-18CD-FD53636AC756}"/>
              </a:ext>
            </a:extLst>
          </p:cNvPr>
          <p:cNvSpPr/>
          <p:nvPr/>
        </p:nvSpPr>
        <p:spPr>
          <a:xfrm>
            <a:off x="2536570" y="2758947"/>
            <a:ext cx="1285875" cy="27387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lasassy Caps" pitchFamily="2" charset="0"/>
              </a:rPr>
              <a:t>February</a:t>
            </a:r>
            <a:endParaRPr lang="en-GB" sz="2400" dirty="0">
              <a:latin typeface="Alasassy Caps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8B410D5-4907-013E-B8DB-A75CE9914A77}"/>
              </a:ext>
            </a:extLst>
          </p:cNvPr>
          <p:cNvSpPr/>
          <p:nvPr/>
        </p:nvSpPr>
        <p:spPr>
          <a:xfrm>
            <a:off x="289258" y="3104752"/>
            <a:ext cx="4017258" cy="1401519"/>
          </a:xfrm>
          <a:prstGeom prst="rect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00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11</a:t>
            </a:r>
            <a:r>
              <a:rPr lang="en-US" sz="1000" i="0" baseline="30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- </a:t>
            </a:r>
            <a:r>
              <a:rPr lang="en-US" sz="1000" b="1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Exeter University Subject Taster Day </a:t>
            </a:r>
            <a:r>
              <a:rPr lang="en-US" sz="1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- </a:t>
            </a:r>
            <a:r>
              <a:rPr lang="en-US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Streatham Campus</a:t>
            </a:r>
          </a:p>
          <a:p>
            <a:pPr lvl="0"/>
            <a:endParaRPr lang="en-US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9</a:t>
            </a:r>
            <a:r>
              <a:rPr lang="en-US" sz="1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– 15</a:t>
            </a:r>
            <a:r>
              <a:rPr lang="en-US" sz="1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b="1" i="0" dirty="0">
                <a:latin typeface="Segoe UI" panose="020B0502040204020203" pitchFamily="34" charset="0"/>
                <a:cs typeface="Segoe UI" panose="020B0502040204020203" pitchFamily="34" charset="0"/>
              </a:rPr>
              <a:t>National Apprenticeship Week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.  </a:t>
            </a:r>
            <a:r>
              <a:rPr lang="en-US" sz="1000" b="1" i="0" dirty="0">
                <a:latin typeface="Segoe UI" panose="020B0502040204020203" pitchFamily="34" charset="0"/>
                <a:cs typeface="Segoe UI" panose="020B0502040204020203" pitchFamily="34" charset="0"/>
              </a:rPr>
              <a:t>’Meet the alumni apprentices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’ </a:t>
            </a: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opportunity o</a:t>
            </a:r>
            <a:r>
              <a:rPr lang="en-US" sz="1000" b="0" i="0">
                <a:latin typeface="Segoe UI" panose="020B0502040204020203" pitchFamily="34" charset="0"/>
                <a:cs typeface="Segoe UI" panose="020B0502040204020203" pitchFamily="34" charset="0"/>
              </a:rPr>
              <a:t>n 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Wednesday 1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en-US" sz="1000" b="0" i="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   </a:t>
            </a:r>
          </a:p>
          <a:p>
            <a:pPr lvl="0"/>
            <a:endParaRPr lang="en-US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US" sz="1000" i="0" dirty="0">
                <a:latin typeface="Segoe UI" panose="020B0502040204020203" pitchFamily="34" charset="0"/>
                <a:cs typeface="Segoe UI" panose="020B0502040204020203" pitchFamily="34" charset="0"/>
              </a:rPr>
              <a:t>25</a:t>
            </a:r>
            <a:r>
              <a:rPr lang="en-US" sz="1000" i="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000" i="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– </a:t>
            </a:r>
            <a:r>
              <a:rPr lang="en-US" sz="10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Social Sciences</a:t>
            </a:r>
            <a:endParaRPr lang="en-US" sz="1000" b="1" i="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endParaRPr lang="en-US" sz="1000" b="1" i="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26</a:t>
            </a:r>
            <a:r>
              <a:rPr lang="en-US" sz="1000" baseline="30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IT, </a:t>
            </a:r>
            <a:r>
              <a:rPr lang="en-US" sz="1000" b="1" dirty="0" err="1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Maths</a:t>
            </a:r>
            <a:r>
              <a:rPr lang="en-US" sz="10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and Computing</a:t>
            </a:r>
            <a:endParaRPr lang="en-US" sz="1000" b="1" i="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endParaRPr lang="en-US" sz="1000" b="0" i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1D7D67D-3635-FEB5-27E6-A82373D42AF4}"/>
              </a:ext>
            </a:extLst>
          </p:cNvPr>
          <p:cNvSpPr/>
          <p:nvPr/>
        </p:nvSpPr>
        <p:spPr>
          <a:xfrm>
            <a:off x="275645" y="4437149"/>
            <a:ext cx="1285875" cy="29041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lasassy Caps" pitchFamily="2" charset="0"/>
              </a:rPr>
              <a:t>March</a:t>
            </a:r>
            <a:endParaRPr lang="en-GB" sz="2400" dirty="0">
              <a:latin typeface="Alasassy Caps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7A337CF-6E0F-06DF-F397-1578E28CB519}"/>
              </a:ext>
            </a:extLst>
          </p:cNvPr>
          <p:cNvSpPr/>
          <p:nvPr/>
        </p:nvSpPr>
        <p:spPr>
          <a:xfrm>
            <a:off x="275645" y="4757580"/>
            <a:ext cx="4521850" cy="191029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 rtl="0"/>
            <a:r>
              <a:rPr lang="en-US" sz="1000" dirty="0">
                <a:solidFill>
                  <a:srgbClr val="000000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2</a:t>
            </a:r>
            <a:r>
              <a:rPr lang="en-US" sz="1000" baseline="30000" dirty="0">
                <a:solidFill>
                  <a:srgbClr val="000000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nd</a:t>
            </a:r>
            <a:r>
              <a:rPr lang="en-US" sz="1000" dirty="0">
                <a:solidFill>
                  <a:srgbClr val="000000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 – 7th</a:t>
            </a:r>
            <a:r>
              <a:rPr lang="en-US" sz="1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  <a:r>
              <a:rPr lang="en-US" sz="1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National Careers Week.</a:t>
            </a:r>
          </a:p>
          <a:p>
            <a:pPr algn="l" rtl="0"/>
            <a:endParaRPr lang="en-US" sz="1000" b="1" i="0" dirty="0">
              <a:solidFill>
                <a:srgbClr val="000000"/>
              </a:solidFill>
              <a:effectLst/>
              <a:highlight>
                <a:srgbClr val="FFFFFF"/>
              </a:highlight>
              <a:latin typeface="Segoe UI" panose="020B0502040204020203" pitchFamily="34" charset="0"/>
            </a:endParaRPr>
          </a:p>
          <a:p>
            <a:pPr algn="l" rtl="0"/>
            <a:r>
              <a:rPr lang="en-US" sz="1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4</a:t>
            </a:r>
            <a:r>
              <a:rPr lang="en-US" sz="1000" baseline="30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b="1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  <a:r>
              <a:rPr lang="en-US" sz="1000" b="1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–  Protective Services</a:t>
            </a:r>
            <a:br>
              <a:rPr lang="en-US" sz="600" b="1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</a:br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5</a:t>
            </a:r>
            <a:r>
              <a:rPr lang="en-US" sz="1000" i="0" baseline="30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  <a:r>
              <a:rPr lang="en-US" sz="1000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  <a:r>
              <a:rPr lang="en-US" sz="1000" b="1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–  Science and Engineering</a:t>
            </a:r>
            <a:br>
              <a:rPr lang="en-US" sz="6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</a:br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11</a:t>
            </a:r>
            <a:r>
              <a:rPr lang="en-US" sz="1000" i="0" baseline="30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b="1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  <a:r>
              <a:rPr lang="en-US" sz="1000" b="1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– Education</a:t>
            </a:r>
            <a:endParaRPr lang="en-US" sz="600" b="1" i="0" dirty="0">
              <a:solidFill>
                <a:srgbClr val="0070C0"/>
              </a:solidFill>
              <a:effectLst/>
              <a:highlight>
                <a:srgbClr val="FFFFFF"/>
              </a:highlight>
              <a:latin typeface="Segoe UI" panose="020B0502040204020203" pitchFamily="34" charset="0"/>
            </a:endParaRPr>
          </a:p>
          <a:p>
            <a:pPr algn="l" rtl="0"/>
            <a:r>
              <a:rPr lang="en-US" sz="1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12</a:t>
            </a:r>
            <a:r>
              <a:rPr lang="en-US" sz="1000" baseline="30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b="1" dirty="0">
                <a:solidFill>
                  <a:srgbClr val="0070C0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 - Art &amp; Photography</a:t>
            </a:r>
          </a:p>
          <a:p>
            <a:pPr algn="l" rtl="0"/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17</a:t>
            </a:r>
            <a:r>
              <a:rPr lang="en-US" sz="1000" i="0" baseline="30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b="1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  <a:r>
              <a:rPr lang="en-US" sz="1000" b="1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-</a:t>
            </a:r>
            <a:r>
              <a:rPr lang="en-US" sz="1000" b="1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  <a:r>
              <a:rPr lang="en-US" sz="1000" b="1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Media</a:t>
            </a:r>
            <a:endParaRPr lang="en-US" sz="600" b="1" i="0" dirty="0">
              <a:solidFill>
                <a:srgbClr val="0070C0"/>
              </a:solidFill>
              <a:effectLst/>
              <a:highlight>
                <a:srgbClr val="FFFFFF"/>
              </a:highlight>
              <a:latin typeface="Segoe UI" panose="020B0502040204020203" pitchFamily="34" charset="0"/>
            </a:endParaRPr>
          </a:p>
          <a:p>
            <a:pPr algn="l" rtl="0"/>
            <a:r>
              <a:rPr lang="en-US" sz="1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18</a:t>
            </a:r>
            <a:r>
              <a:rPr lang="en-US" sz="1000" baseline="30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b="1" dirty="0">
                <a:solidFill>
                  <a:srgbClr val="0070C0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 – Sport</a:t>
            </a:r>
          </a:p>
          <a:p>
            <a:pPr algn="l" rtl="0"/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25</a:t>
            </a:r>
            <a:r>
              <a:rPr lang="en-US" sz="1000" i="0" baseline="30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b="1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– English, Languages and Performing Arts</a:t>
            </a:r>
          </a:p>
          <a:p>
            <a:pPr algn="l" rtl="0"/>
            <a:r>
              <a:rPr lang="en-US" sz="1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26</a:t>
            </a:r>
            <a:r>
              <a:rPr lang="en-US" sz="1000" baseline="30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b="1" dirty="0">
                <a:solidFill>
                  <a:srgbClr val="0070C0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 – Health and Care</a:t>
            </a:r>
          </a:p>
          <a:p>
            <a:pPr algn="l" rtl="0"/>
            <a:endParaRPr lang="en-US" sz="1000" b="1" i="0" dirty="0">
              <a:solidFill>
                <a:srgbClr val="0070C0"/>
              </a:solidFill>
              <a:effectLst/>
              <a:highlight>
                <a:srgbClr val="FFFFFF"/>
              </a:highlight>
              <a:latin typeface="Segoe UI" panose="020B0502040204020203" pitchFamily="34" charset="0"/>
            </a:endParaRPr>
          </a:p>
          <a:p>
            <a:pPr algn="l" rtl="0"/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Both year groups complete ‘</a:t>
            </a:r>
            <a:r>
              <a:rPr lang="en-US" sz="1000" b="1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Career Planning and Tracking 3</a:t>
            </a:r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’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E56C3B5-2221-440A-D347-D6436E85F277}"/>
              </a:ext>
            </a:extLst>
          </p:cNvPr>
          <p:cNvSpPr/>
          <p:nvPr/>
        </p:nvSpPr>
        <p:spPr>
          <a:xfrm>
            <a:off x="5058638" y="4506271"/>
            <a:ext cx="1285875" cy="386714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lasassy Caps" pitchFamily="2" charset="0"/>
              </a:rPr>
              <a:t>April</a:t>
            </a:r>
            <a:endParaRPr lang="en-GB" sz="2000" dirty="0">
              <a:latin typeface="Alasassy Caps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36A139A-7C9B-2CF2-8407-160B94C498E2}"/>
              </a:ext>
            </a:extLst>
          </p:cNvPr>
          <p:cNvSpPr/>
          <p:nvPr/>
        </p:nvSpPr>
        <p:spPr>
          <a:xfrm>
            <a:off x="5067285" y="4931145"/>
            <a:ext cx="2110262" cy="899898"/>
          </a:xfrm>
          <a:prstGeom prst="rect">
            <a:avLst/>
          </a:prstGeom>
          <a:ln>
            <a:solidFill>
              <a:srgbClr val="FFC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 rtl="0"/>
            <a:r>
              <a:rPr lang="en-US" sz="1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1st </a:t>
            </a:r>
            <a:r>
              <a:rPr lang="en-US" sz="1000" dirty="0">
                <a:solidFill>
                  <a:srgbClr val="0070C0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– </a:t>
            </a:r>
            <a:r>
              <a:rPr lang="en-US" sz="1000" b="1" dirty="0">
                <a:solidFill>
                  <a:srgbClr val="0070C0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Business and Travel &amp; Tourism</a:t>
            </a:r>
            <a:br>
              <a:rPr lang="en-US" sz="1000" b="1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</a:br>
            <a:endParaRPr lang="en-US" sz="1000" b="1" i="0" dirty="0">
              <a:solidFill>
                <a:srgbClr val="0070C0"/>
              </a:solidFill>
              <a:effectLst/>
              <a:highlight>
                <a:srgbClr val="FFFFFF"/>
              </a:highlight>
              <a:latin typeface="Segoe UI" panose="020B0502040204020203" pitchFamily="34" charset="0"/>
            </a:endParaRPr>
          </a:p>
          <a:p>
            <a:pPr algn="l" rtl="0"/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2</a:t>
            </a:r>
            <a:r>
              <a:rPr lang="en-US" sz="1000" i="0" baseline="30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nd</a:t>
            </a:r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  <a:r>
              <a:rPr lang="en-US" sz="1000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-</a:t>
            </a:r>
            <a:r>
              <a:rPr lang="en-US" sz="1000" b="1" i="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Humanities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0668C41-CEBD-2E8F-ECE4-15FBE57886F2}"/>
              </a:ext>
            </a:extLst>
          </p:cNvPr>
          <p:cNvSpPr/>
          <p:nvPr/>
        </p:nvSpPr>
        <p:spPr>
          <a:xfrm>
            <a:off x="7571488" y="5272419"/>
            <a:ext cx="2034047" cy="64698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 rtl="0"/>
            <a:r>
              <a:rPr lang="en-US" sz="1000" b="1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Targeted one-to-one support </a:t>
            </a:r>
            <a:r>
              <a:rPr lang="en-US" sz="100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for Year 1 and Year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9044406-7085-AA61-4209-F93BD2B096B3}"/>
              </a:ext>
            </a:extLst>
          </p:cNvPr>
          <p:cNvSpPr/>
          <p:nvPr/>
        </p:nvSpPr>
        <p:spPr>
          <a:xfrm>
            <a:off x="10023114" y="4619598"/>
            <a:ext cx="1285875" cy="31154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lasassy Caps" pitchFamily="2" charset="0"/>
              </a:rPr>
              <a:t>June/ July</a:t>
            </a:r>
            <a:endParaRPr lang="en-GB" sz="2400" dirty="0">
              <a:latin typeface="Alasassy Caps" pitchFamily="2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510AC87-4540-6384-5195-FD3E4691FF64}"/>
              </a:ext>
            </a:extLst>
          </p:cNvPr>
          <p:cNvSpPr/>
          <p:nvPr/>
        </p:nvSpPr>
        <p:spPr>
          <a:xfrm>
            <a:off x="9809960" y="4931145"/>
            <a:ext cx="2220284" cy="1055672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 rtl="0"/>
            <a:r>
              <a:rPr lang="en-US" sz="10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</a:p>
          <a:p>
            <a:pPr algn="l" rtl="0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10</a:t>
            </a:r>
            <a:r>
              <a:rPr lang="en-US" sz="1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Visit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 to the </a:t>
            </a:r>
            <a:r>
              <a:rPr lang="en-US" sz="1000" b="1" i="0" dirty="0">
                <a:latin typeface="Segoe UI" panose="020B0502040204020203" pitchFamily="34" charset="0"/>
                <a:cs typeface="Segoe UI" panose="020B0502040204020203" pitchFamily="34" charset="0"/>
              </a:rPr>
              <a:t>Higher Education Fair</a:t>
            </a:r>
            <a:r>
              <a:rPr lang="en-US" sz="1000" b="0" i="0" dirty="0">
                <a:latin typeface="Segoe UI" panose="020B0502040204020203" pitchFamily="34" charset="0"/>
                <a:cs typeface="Segoe UI" panose="020B0502040204020203" pitchFamily="34" charset="0"/>
              </a:rPr>
              <a:t> at Truro and Penwith College</a:t>
            </a:r>
            <a:endParaRPr lang="en-US" sz="1000" dirty="0">
              <a:solidFill>
                <a:schemeClr val="tx1"/>
              </a:solidFill>
              <a:highlight>
                <a:srgbClr val="FFFFFF"/>
              </a:highlight>
              <a:latin typeface="Segoe UI" panose="020B0502040204020203" pitchFamily="34" charset="0"/>
            </a:endParaRPr>
          </a:p>
          <a:p>
            <a:pPr algn="l" rtl="0"/>
            <a:r>
              <a:rPr lang="en-US" sz="10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Industry</a:t>
            </a:r>
          </a:p>
          <a:p>
            <a:pPr algn="l" rtl="0"/>
            <a:r>
              <a:rPr lang="en-US" sz="1000" b="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29</a:t>
            </a:r>
            <a:r>
              <a:rPr lang="en-US" sz="1000" b="0" i="0" baseline="3000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th</a:t>
            </a:r>
            <a:r>
              <a:rPr lang="en-US" sz="1000" b="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 June </a:t>
            </a:r>
            <a:r>
              <a:rPr lang="en-US" sz="1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- 3</a:t>
            </a:r>
            <a:r>
              <a:rPr lang="en-US" sz="1000" baseline="30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rd</a:t>
            </a:r>
            <a:r>
              <a:rPr lang="en-US" sz="1000" dirty="0">
                <a:solidFill>
                  <a:schemeClr val="bg1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 </a:t>
            </a:r>
            <a:r>
              <a:rPr lang="en-US" sz="1000" b="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July: </a:t>
            </a:r>
            <a:r>
              <a:rPr lang="en-US" sz="1000" b="1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Industry Immersion  </a:t>
            </a:r>
            <a:r>
              <a:rPr lang="en-US" sz="1000" b="0" i="0" dirty="0">
                <a:solidFill>
                  <a:schemeClr val="bg1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for Year 1 students</a:t>
            </a:r>
          </a:p>
          <a:p>
            <a:pPr algn="l" rtl="0"/>
            <a:endParaRPr lang="en-US" sz="1000" b="0" i="0" dirty="0">
              <a:solidFill>
                <a:schemeClr val="bg1"/>
              </a:solidFill>
              <a:effectLst/>
              <a:highlight>
                <a:srgbClr val="FFFFFF"/>
              </a:highlight>
              <a:latin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BA842A-4046-8AB7-E343-B843EA530FFD}"/>
              </a:ext>
            </a:extLst>
          </p:cNvPr>
          <p:cNvSpPr txBox="1"/>
          <p:nvPr/>
        </p:nvSpPr>
        <p:spPr>
          <a:xfrm>
            <a:off x="7807288" y="4775371"/>
            <a:ext cx="1333602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  <a:latin typeface="Alasassy Caps" pitchFamily="2" charset="0"/>
              </a:rPr>
              <a:t>MAY</a:t>
            </a:r>
          </a:p>
        </p:txBody>
      </p:sp>
    </p:spTree>
    <p:extLst>
      <p:ext uri="{BB962C8B-B14F-4D97-AF65-F5344CB8AC3E}">
        <p14:creationId xmlns:p14="http://schemas.microsoft.com/office/powerpoint/2010/main" val="2042175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a42a008-6b04-4b44-9032-88840854d62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F29B1B8A7F24591ED26AD61084A8D" ma:contentTypeVersion="17" ma:contentTypeDescription="Create a new document." ma:contentTypeScope="" ma:versionID="af9fd7e151c5c6d648c225b5368e24bc">
  <xsd:schema xmlns:xsd="http://www.w3.org/2001/XMLSchema" xmlns:xs="http://www.w3.org/2001/XMLSchema" xmlns:p="http://schemas.microsoft.com/office/2006/metadata/properties" xmlns:ns3="da42a008-6b04-4b44-9032-88840854d62a" xmlns:ns4="5f53d90a-ccf9-430b-9da5-688e6f6231fd" targetNamespace="http://schemas.microsoft.com/office/2006/metadata/properties" ma:root="true" ma:fieldsID="5e61817020d5f87fe177310eaf881374" ns3:_="" ns4:_="">
    <xsd:import namespace="da42a008-6b04-4b44-9032-88840854d62a"/>
    <xsd:import namespace="5f53d90a-ccf9-430b-9da5-688e6f6231f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42a008-6b04-4b44-9032-88840854d6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3d90a-ccf9-430b-9da5-688e6f6231f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41D08-A35C-44BF-89CF-048591DCC33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da42a008-6b04-4b44-9032-88840854d62a"/>
    <ds:schemaRef ds:uri="5f53d90a-ccf9-430b-9da5-688e6f6231fd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BA1B751-392F-4EBA-B74D-A6DCAEAC88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42a008-6b04-4b44-9032-88840854d62a"/>
    <ds:schemaRef ds:uri="5f53d90a-ccf9-430b-9da5-688e6f6231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CE5220-565B-41EB-9595-A701B760D03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07f5b33-23af-4db2-91d3-9f677b1a5834}" enabled="1" method="Standard" siteId="{08ea6e35-fc1e-442b-8d5d-fb64c27ffa0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6296</TotalTime>
  <Words>374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Alasassy Caps</vt:lpstr>
      <vt:lpstr>Aptos</vt:lpstr>
      <vt:lpstr>Aptos Display</vt:lpstr>
      <vt:lpstr>Arial</vt:lpstr>
      <vt:lpstr>Segoe UI</vt:lpstr>
      <vt:lpstr>Office Theme</vt:lpstr>
      <vt:lpstr>Careers Events &amp; Key Dates: 2025-26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Olivia Sellars</dc:creator>
  <cp:lastModifiedBy>David Sellars</cp:lastModifiedBy>
  <cp:revision>9</cp:revision>
  <cp:lastPrinted>2024-10-10T20:05:33Z</cp:lastPrinted>
  <dcterms:created xsi:type="dcterms:W3CDTF">2024-08-18T12:01:27Z</dcterms:created>
  <dcterms:modified xsi:type="dcterms:W3CDTF">2025-09-22T20:59:51Z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0x0101001C9F29B1B8A7F24591ED26AD61084A8D</vt:lpwstr>
  </property>
</Properties>
</file>