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0"/>
  </p:notesMasterIdLst>
  <p:sldIdLst>
    <p:sldId id="289" r:id="rId5"/>
    <p:sldId id="259" r:id="rId6"/>
    <p:sldId id="284" r:id="rId7"/>
    <p:sldId id="260" r:id="rId8"/>
    <p:sldId id="306" r:id="rId9"/>
    <p:sldId id="342" r:id="rId10"/>
    <p:sldId id="323" r:id="rId11"/>
    <p:sldId id="351" r:id="rId12"/>
    <p:sldId id="290" r:id="rId13"/>
    <p:sldId id="276" r:id="rId14"/>
    <p:sldId id="300" r:id="rId15"/>
    <p:sldId id="338" r:id="rId16"/>
    <p:sldId id="355" r:id="rId17"/>
    <p:sldId id="358" r:id="rId18"/>
    <p:sldId id="340" r:id="rId19"/>
    <p:sldId id="361" r:id="rId20"/>
    <p:sldId id="319" r:id="rId21"/>
    <p:sldId id="321" r:id="rId22"/>
    <p:sldId id="304" r:id="rId23"/>
    <p:sldId id="315" r:id="rId24"/>
    <p:sldId id="318" r:id="rId25"/>
    <p:sldId id="311" r:id="rId26"/>
    <p:sldId id="313" r:id="rId27"/>
    <p:sldId id="344" r:id="rId28"/>
    <p:sldId id="312" r:id="rId29"/>
    <p:sldId id="362" r:id="rId30"/>
    <p:sldId id="301" r:id="rId31"/>
    <p:sldId id="303" r:id="rId32"/>
    <p:sldId id="356" r:id="rId33"/>
    <p:sldId id="328" r:id="rId34"/>
    <p:sldId id="347" r:id="rId35"/>
    <p:sldId id="348" r:id="rId36"/>
    <p:sldId id="349" r:id="rId37"/>
    <p:sldId id="339" r:id="rId38"/>
    <p:sldId id="345" r:id="rId39"/>
    <p:sldId id="337" r:id="rId40"/>
    <p:sldId id="264" r:id="rId41"/>
    <p:sldId id="271" r:id="rId42"/>
    <p:sldId id="275" r:id="rId43"/>
    <p:sldId id="261" r:id="rId44"/>
    <p:sldId id="360" r:id="rId45"/>
    <p:sldId id="365" r:id="rId46"/>
    <p:sldId id="363" r:id="rId47"/>
    <p:sldId id="320" r:id="rId48"/>
    <p:sldId id="364" r:id="rId49"/>
  </p:sldIdLst>
  <p:sldSz cx="12192000" cy="6858000"/>
  <p:notesSz cx="6794500" cy="9931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580A18-E19A-4BEB-802A-C43960D5D6DE}" v="1" dt="2025-09-24T18:04:58.693"/>
    <p1510:client id="{E03D95D4-80D6-4EBB-8B80-4AD755694333}" v="175" dt="2025-09-24T08:51:16.7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svg"/><Relationship Id="rId1" Type="http://schemas.openxmlformats.org/officeDocument/2006/relationships/image" Target="../media/image5.svg"/><Relationship Id="rId4" Type="http://schemas.openxmlformats.org/officeDocument/2006/relationships/image" Target="../media/image8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svg"/><Relationship Id="rId1" Type="http://schemas.openxmlformats.org/officeDocument/2006/relationships/image" Target="../media/image9.svg"/><Relationship Id="rId4" Type="http://schemas.openxmlformats.org/officeDocument/2006/relationships/image" Target="../media/image12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svg"/><Relationship Id="rId1" Type="http://schemas.openxmlformats.org/officeDocument/2006/relationships/image" Target="../media/image37.svg"/><Relationship Id="rId6" Type="http://schemas.openxmlformats.org/officeDocument/2006/relationships/image" Target="../media/image42.svg"/><Relationship Id="rId5" Type="http://schemas.openxmlformats.org/officeDocument/2006/relationships/image" Target="../media/image41.svg"/><Relationship Id="rId4" Type="http://schemas.openxmlformats.org/officeDocument/2006/relationships/image" Target="../media/image4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svg"/><Relationship Id="rId1" Type="http://schemas.openxmlformats.org/officeDocument/2006/relationships/image" Target="../media/image5.svg"/><Relationship Id="rId4" Type="http://schemas.openxmlformats.org/officeDocument/2006/relationships/image" Target="../media/image8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svg"/><Relationship Id="rId1" Type="http://schemas.openxmlformats.org/officeDocument/2006/relationships/image" Target="../media/image9.svg"/><Relationship Id="rId4" Type="http://schemas.openxmlformats.org/officeDocument/2006/relationships/image" Target="../media/image12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svg"/><Relationship Id="rId1" Type="http://schemas.openxmlformats.org/officeDocument/2006/relationships/image" Target="../media/image37.svg"/><Relationship Id="rId6" Type="http://schemas.openxmlformats.org/officeDocument/2006/relationships/image" Target="../media/image42.svg"/><Relationship Id="rId5" Type="http://schemas.openxmlformats.org/officeDocument/2006/relationships/image" Target="../media/image41.svg"/><Relationship Id="rId4" Type="http://schemas.openxmlformats.org/officeDocument/2006/relationships/image" Target="../media/image4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2AF60F-28A8-467D-B147-6A517CFFFFC7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58416302-C924-40B2-9F38-861D997D0DE4}">
      <dgm:prSet/>
      <dgm:spPr/>
      <dgm:t>
        <a:bodyPr/>
        <a:lstStyle/>
        <a:p>
          <a:r>
            <a:rPr lang="en-US"/>
            <a:t>Importance of CEIAG – </a:t>
          </a:r>
          <a:r>
            <a:rPr lang="en-US" err="1"/>
            <a:t>Labour</a:t>
          </a:r>
          <a:r>
            <a:rPr lang="en-US"/>
            <a:t> Market Trends</a:t>
          </a:r>
        </a:p>
      </dgm:t>
    </dgm:pt>
    <dgm:pt modelId="{A30E112A-BC7C-4D18-9EEA-15A7255FEA8E}" type="parTrans" cxnId="{9F354BEE-C2C6-4605-8D68-6413DBC80FAE}">
      <dgm:prSet/>
      <dgm:spPr/>
      <dgm:t>
        <a:bodyPr/>
        <a:lstStyle/>
        <a:p>
          <a:endParaRPr lang="en-US"/>
        </a:p>
      </dgm:t>
    </dgm:pt>
    <dgm:pt modelId="{16A552F4-DDA2-47D3-AB05-125108CBE04A}" type="sibTrans" cxnId="{9F354BEE-C2C6-4605-8D68-6413DBC80FAE}">
      <dgm:prSet/>
      <dgm:spPr/>
      <dgm:t>
        <a:bodyPr/>
        <a:lstStyle/>
        <a:p>
          <a:endParaRPr lang="en-US"/>
        </a:p>
      </dgm:t>
    </dgm:pt>
    <dgm:pt modelId="{2677CD28-9A9E-438E-94A9-F6A8E10310A6}">
      <dgm:prSet/>
      <dgm:spPr/>
      <dgm:t>
        <a:bodyPr/>
        <a:lstStyle/>
        <a:p>
          <a:r>
            <a:rPr lang="en-US" b="0">
              <a:solidFill>
                <a:srgbClr val="FF0000"/>
              </a:solidFill>
            </a:rPr>
            <a:t>Identifying a Job Role(s)</a:t>
          </a:r>
        </a:p>
      </dgm:t>
    </dgm:pt>
    <dgm:pt modelId="{DD6F6D45-18DE-46E5-A1D7-A02153DF2823}" type="parTrans" cxnId="{BD49A48C-FAD1-49D9-A738-D8F0D04CC09A}">
      <dgm:prSet/>
      <dgm:spPr/>
      <dgm:t>
        <a:bodyPr/>
        <a:lstStyle/>
        <a:p>
          <a:endParaRPr lang="en-US"/>
        </a:p>
      </dgm:t>
    </dgm:pt>
    <dgm:pt modelId="{1B2FE5C2-4BE5-44FD-BCE8-DA49ABD6AF71}" type="sibTrans" cxnId="{BD49A48C-FAD1-49D9-A738-D8F0D04CC09A}">
      <dgm:prSet/>
      <dgm:spPr/>
      <dgm:t>
        <a:bodyPr/>
        <a:lstStyle/>
        <a:p>
          <a:endParaRPr lang="en-US"/>
        </a:p>
      </dgm:t>
    </dgm:pt>
    <dgm:pt modelId="{C5D28B5F-930A-4889-97BD-18DA2C4BCEE0}">
      <dgm:prSet/>
      <dgm:spPr/>
      <dgm:t>
        <a:bodyPr/>
        <a:lstStyle/>
        <a:p>
          <a:r>
            <a:rPr lang="en-US">
              <a:solidFill>
                <a:srgbClr val="0070C0"/>
              </a:solidFill>
            </a:rPr>
            <a:t>Higher Education</a:t>
          </a:r>
        </a:p>
      </dgm:t>
    </dgm:pt>
    <dgm:pt modelId="{C5C9CA9A-F8E1-4832-BC3E-72D68E966BF6}" type="parTrans" cxnId="{A2C8C8CB-D10F-4797-ACB2-4AB647CB8B4E}">
      <dgm:prSet/>
      <dgm:spPr/>
      <dgm:t>
        <a:bodyPr/>
        <a:lstStyle/>
        <a:p>
          <a:endParaRPr lang="en-US"/>
        </a:p>
      </dgm:t>
    </dgm:pt>
    <dgm:pt modelId="{7E5B1589-D9F0-457B-8253-8BEC4240C6B7}" type="sibTrans" cxnId="{A2C8C8CB-D10F-4797-ACB2-4AB647CB8B4E}">
      <dgm:prSet/>
      <dgm:spPr/>
      <dgm:t>
        <a:bodyPr/>
        <a:lstStyle/>
        <a:p>
          <a:endParaRPr lang="en-US"/>
        </a:p>
      </dgm:t>
    </dgm:pt>
    <dgm:pt modelId="{61A1D139-2321-4B7A-ACC8-00AB0C7ACA0D}">
      <dgm:prSet/>
      <dgm:spPr/>
      <dgm:t>
        <a:bodyPr/>
        <a:lstStyle/>
        <a:p>
          <a:r>
            <a:rPr lang="en-US">
              <a:solidFill>
                <a:srgbClr val="0070C0"/>
              </a:solidFill>
            </a:rPr>
            <a:t>Apprenticeships</a:t>
          </a:r>
        </a:p>
      </dgm:t>
    </dgm:pt>
    <dgm:pt modelId="{0FF10785-5165-45FA-8FB5-98468F9F6EE4}" type="parTrans" cxnId="{A040FB3B-09CB-49B4-948F-6969D427809E}">
      <dgm:prSet/>
      <dgm:spPr/>
      <dgm:t>
        <a:bodyPr/>
        <a:lstStyle/>
        <a:p>
          <a:endParaRPr lang="en-US"/>
        </a:p>
      </dgm:t>
    </dgm:pt>
    <dgm:pt modelId="{186658BD-DA0D-46C6-89C4-BEC9B62D786C}" type="sibTrans" cxnId="{A040FB3B-09CB-49B4-948F-6969D427809E}">
      <dgm:prSet/>
      <dgm:spPr/>
      <dgm:t>
        <a:bodyPr/>
        <a:lstStyle/>
        <a:p>
          <a:endParaRPr lang="en-US"/>
        </a:p>
      </dgm:t>
    </dgm:pt>
    <dgm:pt modelId="{566BA306-F8F1-4846-83D9-E82D739A3551}">
      <dgm:prSet/>
      <dgm:spPr/>
      <dgm:t>
        <a:bodyPr/>
        <a:lstStyle/>
        <a:p>
          <a:r>
            <a:rPr lang="en-US">
              <a:solidFill>
                <a:srgbClr val="0070C0"/>
              </a:solidFill>
            </a:rPr>
            <a:t>Jobs</a:t>
          </a:r>
        </a:p>
      </dgm:t>
    </dgm:pt>
    <dgm:pt modelId="{288124C8-6A37-4693-AF7B-4841A2A7EEBB}" type="parTrans" cxnId="{E0075B65-207E-4ED2-96C1-C37441083BDE}">
      <dgm:prSet/>
      <dgm:spPr/>
      <dgm:t>
        <a:bodyPr/>
        <a:lstStyle/>
        <a:p>
          <a:endParaRPr lang="en-US"/>
        </a:p>
      </dgm:t>
    </dgm:pt>
    <dgm:pt modelId="{A30CE306-8ED0-4940-BD99-C52851676E50}" type="sibTrans" cxnId="{E0075B65-207E-4ED2-96C1-C37441083BDE}">
      <dgm:prSet/>
      <dgm:spPr/>
      <dgm:t>
        <a:bodyPr/>
        <a:lstStyle/>
        <a:p>
          <a:endParaRPr lang="en-US"/>
        </a:p>
      </dgm:t>
    </dgm:pt>
    <dgm:pt modelId="{ED3B44DC-EFCD-497F-9267-07E1241B8A55}">
      <dgm:prSet/>
      <dgm:spPr/>
      <dgm:t>
        <a:bodyPr/>
        <a:lstStyle/>
        <a:p>
          <a:r>
            <a:rPr lang="en-US">
              <a:solidFill>
                <a:srgbClr val="0070C0"/>
              </a:solidFill>
            </a:rPr>
            <a:t>Gap Year(s)</a:t>
          </a:r>
        </a:p>
      </dgm:t>
    </dgm:pt>
    <dgm:pt modelId="{4859FC2D-7D1F-4852-9F52-B494B15C6F09}" type="parTrans" cxnId="{9E3649EB-AD35-4903-B1CF-D3E9E00552BC}">
      <dgm:prSet/>
      <dgm:spPr/>
      <dgm:t>
        <a:bodyPr/>
        <a:lstStyle/>
        <a:p>
          <a:endParaRPr lang="en-US"/>
        </a:p>
      </dgm:t>
    </dgm:pt>
    <dgm:pt modelId="{8D81771C-FCD7-4DB3-B541-9D0D564ECD4C}" type="sibTrans" cxnId="{9E3649EB-AD35-4903-B1CF-D3E9E00552BC}">
      <dgm:prSet/>
      <dgm:spPr/>
      <dgm:t>
        <a:bodyPr/>
        <a:lstStyle/>
        <a:p>
          <a:endParaRPr lang="en-US"/>
        </a:p>
      </dgm:t>
    </dgm:pt>
    <dgm:pt modelId="{4A969D55-D1D3-4E27-99AB-DC7BDB718B2A}">
      <dgm:prSet/>
      <dgm:spPr/>
      <dgm:t>
        <a:bodyPr/>
        <a:lstStyle/>
        <a:p>
          <a:r>
            <a:rPr lang="en-US"/>
            <a:t>Careers </a:t>
          </a:r>
          <a:r>
            <a:rPr lang="en-US" err="1"/>
            <a:t>Programme</a:t>
          </a:r>
          <a:r>
            <a:rPr lang="en-US"/>
            <a:t> &amp; Support Available</a:t>
          </a:r>
        </a:p>
      </dgm:t>
    </dgm:pt>
    <dgm:pt modelId="{70256027-3133-401C-8BD8-6FE8C6A5734D}" type="parTrans" cxnId="{BFB2D834-37FD-451E-837D-8760A56AE760}">
      <dgm:prSet/>
      <dgm:spPr/>
      <dgm:t>
        <a:bodyPr/>
        <a:lstStyle/>
        <a:p>
          <a:endParaRPr lang="en-US"/>
        </a:p>
      </dgm:t>
    </dgm:pt>
    <dgm:pt modelId="{359DA127-6AE1-45C4-973A-657B6B9DF45B}" type="sibTrans" cxnId="{BFB2D834-37FD-451E-837D-8760A56AE760}">
      <dgm:prSet/>
      <dgm:spPr/>
      <dgm:t>
        <a:bodyPr/>
        <a:lstStyle/>
        <a:p>
          <a:endParaRPr lang="en-US"/>
        </a:p>
      </dgm:t>
    </dgm:pt>
    <dgm:pt modelId="{6CBB398A-A327-42BC-B431-9D11497BBC40}" type="pres">
      <dgm:prSet presAssocID="{E12AF60F-28A8-467D-B147-6A517CFFFFC7}" presName="vert0" presStyleCnt="0">
        <dgm:presLayoutVars>
          <dgm:dir/>
          <dgm:animOne val="branch"/>
          <dgm:animLvl val="lvl"/>
        </dgm:presLayoutVars>
      </dgm:prSet>
      <dgm:spPr/>
    </dgm:pt>
    <dgm:pt modelId="{029AED5C-0E3B-42DE-ABB3-F4939AB5BC48}" type="pres">
      <dgm:prSet presAssocID="{58416302-C924-40B2-9F38-861D997D0DE4}" presName="thickLine" presStyleLbl="alignNode1" presStyleIdx="0" presStyleCnt="7"/>
      <dgm:spPr/>
    </dgm:pt>
    <dgm:pt modelId="{8FC63E85-CD4A-4B7E-A877-8D35E78546D1}" type="pres">
      <dgm:prSet presAssocID="{58416302-C924-40B2-9F38-861D997D0DE4}" presName="horz1" presStyleCnt="0"/>
      <dgm:spPr/>
    </dgm:pt>
    <dgm:pt modelId="{C7302D6F-1351-45B0-975D-91C0A899B817}" type="pres">
      <dgm:prSet presAssocID="{58416302-C924-40B2-9F38-861D997D0DE4}" presName="tx1" presStyleLbl="revTx" presStyleIdx="0" presStyleCnt="7"/>
      <dgm:spPr/>
    </dgm:pt>
    <dgm:pt modelId="{9DC727A0-C234-4FF3-8329-EE2BB78A5FCC}" type="pres">
      <dgm:prSet presAssocID="{58416302-C924-40B2-9F38-861D997D0DE4}" presName="vert1" presStyleCnt="0"/>
      <dgm:spPr/>
    </dgm:pt>
    <dgm:pt modelId="{73ED623D-A7B8-470F-8736-33E6DC5910C5}" type="pres">
      <dgm:prSet presAssocID="{2677CD28-9A9E-438E-94A9-F6A8E10310A6}" presName="thickLine" presStyleLbl="alignNode1" presStyleIdx="1" presStyleCnt="7"/>
      <dgm:spPr/>
    </dgm:pt>
    <dgm:pt modelId="{4A799886-6A67-441E-89EA-ECC56B5C5076}" type="pres">
      <dgm:prSet presAssocID="{2677CD28-9A9E-438E-94A9-F6A8E10310A6}" presName="horz1" presStyleCnt="0"/>
      <dgm:spPr/>
    </dgm:pt>
    <dgm:pt modelId="{ECBFA027-D3E9-49FC-8AE3-897495DA2537}" type="pres">
      <dgm:prSet presAssocID="{2677CD28-9A9E-438E-94A9-F6A8E10310A6}" presName="tx1" presStyleLbl="revTx" presStyleIdx="1" presStyleCnt="7"/>
      <dgm:spPr/>
    </dgm:pt>
    <dgm:pt modelId="{1F80DE1A-3223-4F8A-8A8F-6B53B7693135}" type="pres">
      <dgm:prSet presAssocID="{2677CD28-9A9E-438E-94A9-F6A8E10310A6}" presName="vert1" presStyleCnt="0"/>
      <dgm:spPr/>
    </dgm:pt>
    <dgm:pt modelId="{24BBC91B-D129-4185-8D4F-52F4E572EC41}" type="pres">
      <dgm:prSet presAssocID="{C5D28B5F-930A-4889-97BD-18DA2C4BCEE0}" presName="thickLine" presStyleLbl="alignNode1" presStyleIdx="2" presStyleCnt="7"/>
      <dgm:spPr/>
    </dgm:pt>
    <dgm:pt modelId="{4ECD46A2-4BAA-4BBF-815B-55E44135064D}" type="pres">
      <dgm:prSet presAssocID="{C5D28B5F-930A-4889-97BD-18DA2C4BCEE0}" presName="horz1" presStyleCnt="0"/>
      <dgm:spPr/>
    </dgm:pt>
    <dgm:pt modelId="{0F0A64BB-0707-49CB-BAEE-817862F0AE78}" type="pres">
      <dgm:prSet presAssocID="{C5D28B5F-930A-4889-97BD-18DA2C4BCEE0}" presName="tx1" presStyleLbl="revTx" presStyleIdx="2" presStyleCnt="7"/>
      <dgm:spPr/>
    </dgm:pt>
    <dgm:pt modelId="{220869DC-B362-417C-AE6A-1BEEFB62C25F}" type="pres">
      <dgm:prSet presAssocID="{C5D28B5F-930A-4889-97BD-18DA2C4BCEE0}" presName="vert1" presStyleCnt="0"/>
      <dgm:spPr/>
    </dgm:pt>
    <dgm:pt modelId="{14AC2584-4E17-4F9A-B26A-4F1A7985C35C}" type="pres">
      <dgm:prSet presAssocID="{61A1D139-2321-4B7A-ACC8-00AB0C7ACA0D}" presName="thickLine" presStyleLbl="alignNode1" presStyleIdx="3" presStyleCnt="7"/>
      <dgm:spPr/>
    </dgm:pt>
    <dgm:pt modelId="{38F01B20-131A-4116-A354-CEA841DE9875}" type="pres">
      <dgm:prSet presAssocID="{61A1D139-2321-4B7A-ACC8-00AB0C7ACA0D}" presName="horz1" presStyleCnt="0"/>
      <dgm:spPr/>
    </dgm:pt>
    <dgm:pt modelId="{48461A1D-7C64-40BC-BD71-40FBE55C32F7}" type="pres">
      <dgm:prSet presAssocID="{61A1D139-2321-4B7A-ACC8-00AB0C7ACA0D}" presName="tx1" presStyleLbl="revTx" presStyleIdx="3" presStyleCnt="7"/>
      <dgm:spPr/>
    </dgm:pt>
    <dgm:pt modelId="{370C3284-8035-4C4A-88DA-8A25D4920022}" type="pres">
      <dgm:prSet presAssocID="{61A1D139-2321-4B7A-ACC8-00AB0C7ACA0D}" presName="vert1" presStyleCnt="0"/>
      <dgm:spPr/>
    </dgm:pt>
    <dgm:pt modelId="{3515E1D4-94C0-4B54-8A7E-FFA9A41D7E78}" type="pres">
      <dgm:prSet presAssocID="{566BA306-F8F1-4846-83D9-E82D739A3551}" presName="thickLine" presStyleLbl="alignNode1" presStyleIdx="4" presStyleCnt="7"/>
      <dgm:spPr/>
    </dgm:pt>
    <dgm:pt modelId="{CE534515-50CB-4542-88F5-12D1DD2A50B7}" type="pres">
      <dgm:prSet presAssocID="{566BA306-F8F1-4846-83D9-E82D739A3551}" presName="horz1" presStyleCnt="0"/>
      <dgm:spPr/>
    </dgm:pt>
    <dgm:pt modelId="{5FC35151-3955-403D-B1D1-754C90EBBB15}" type="pres">
      <dgm:prSet presAssocID="{566BA306-F8F1-4846-83D9-E82D739A3551}" presName="tx1" presStyleLbl="revTx" presStyleIdx="4" presStyleCnt="7"/>
      <dgm:spPr/>
    </dgm:pt>
    <dgm:pt modelId="{423611BF-9B0B-495F-8097-C2BC100CBE20}" type="pres">
      <dgm:prSet presAssocID="{566BA306-F8F1-4846-83D9-E82D739A3551}" presName="vert1" presStyleCnt="0"/>
      <dgm:spPr/>
    </dgm:pt>
    <dgm:pt modelId="{4C22F999-B2D5-47D0-A210-2E3555D5648F}" type="pres">
      <dgm:prSet presAssocID="{ED3B44DC-EFCD-497F-9267-07E1241B8A55}" presName="thickLine" presStyleLbl="alignNode1" presStyleIdx="5" presStyleCnt="7"/>
      <dgm:spPr/>
    </dgm:pt>
    <dgm:pt modelId="{E57EC126-BEB8-41A0-9C6E-A555B89356EB}" type="pres">
      <dgm:prSet presAssocID="{ED3B44DC-EFCD-497F-9267-07E1241B8A55}" presName="horz1" presStyleCnt="0"/>
      <dgm:spPr/>
    </dgm:pt>
    <dgm:pt modelId="{2181A117-452D-4F80-B412-E746E8F4C6DE}" type="pres">
      <dgm:prSet presAssocID="{ED3B44DC-EFCD-497F-9267-07E1241B8A55}" presName="tx1" presStyleLbl="revTx" presStyleIdx="5" presStyleCnt="7"/>
      <dgm:spPr/>
    </dgm:pt>
    <dgm:pt modelId="{6B017F72-A3F4-45C9-82C0-A30EA8628EB5}" type="pres">
      <dgm:prSet presAssocID="{ED3B44DC-EFCD-497F-9267-07E1241B8A55}" presName="vert1" presStyleCnt="0"/>
      <dgm:spPr/>
    </dgm:pt>
    <dgm:pt modelId="{13197778-00A7-4C73-B236-75349B189DAF}" type="pres">
      <dgm:prSet presAssocID="{4A969D55-D1D3-4E27-99AB-DC7BDB718B2A}" presName="thickLine" presStyleLbl="alignNode1" presStyleIdx="6" presStyleCnt="7"/>
      <dgm:spPr/>
    </dgm:pt>
    <dgm:pt modelId="{AFA6E660-8B9D-406F-AA4F-B9705FAD29A9}" type="pres">
      <dgm:prSet presAssocID="{4A969D55-D1D3-4E27-99AB-DC7BDB718B2A}" presName="horz1" presStyleCnt="0"/>
      <dgm:spPr/>
    </dgm:pt>
    <dgm:pt modelId="{CB97CA22-CEA0-4A87-985D-1FC8F38FC0F7}" type="pres">
      <dgm:prSet presAssocID="{4A969D55-D1D3-4E27-99AB-DC7BDB718B2A}" presName="tx1" presStyleLbl="revTx" presStyleIdx="6" presStyleCnt="7"/>
      <dgm:spPr/>
    </dgm:pt>
    <dgm:pt modelId="{EC895F64-0F56-4B0F-9902-F28C60EBCBD8}" type="pres">
      <dgm:prSet presAssocID="{4A969D55-D1D3-4E27-99AB-DC7BDB718B2A}" presName="vert1" presStyleCnt="0"/>
      <dgm:spPr/>
    </dgm:pt>
  </dgm:ptLst>
  <dgm:cxnLst>
    <dgm:cxn modelId="{BFB2D834-37FD-451E-837D-8760A56AE760}" srcId="{E12AF60F-28A8-467D-B147-6A517CFFFFC7}" destId="{4A969D55-D1D3-4E27-99AB-DC7BDB718B2A}" srcOrd="6" destOrd="0" parTransId="{70256027-3133-401C-8BD8-6FE8C6A5734D}" sibTransId="{359DA127-6AE1-45C4-973A-657B6B9DF45B}"/>
    <dgm:cxn modelId="{A040FB3B-09CB-49B4-948F-6969D427809E}" srcId="{E12AF60F-28A8-467D-B147-6A517CFFFFC7}" destId="{61A1D139-2321-4B7A-ACC8-00AB0C7ACA0D}" srcOrd="3" destOrd="0" parTransId="{0FF10785-5165-45FA-8FB5-98468F9F6EE4}" sibTransId="{186658BD-DA0D-46C6-89C4-BEC9B62D786C}"/>
    <dgm:cxn modelId="{E0075B65-207E-4ED2-96C1-C37441083BDE}" srcId="{E12AF60F-28A8-467D-B147-6A517CFFFFC7}" destId="{566BA306-F8F1-4846-83D9-E82D739A3551}" srcOrd="4" destOrd="0" parTransId="{288124C8-6A37-4693-AF7B-4841A2A7EEBB}" sibTransId="{A30CE306-8ED0-4940-BD99-C52851676E50}"/>
    <dgm:cxn modelId="{34960A66-E48A-46F1-AC17-465210DA6D13}" type="presOf" srcId="{C5D28B5F-930A-4889-97BD-18DA2C4BCEE0}" destId="{0F0A64BB-0707-49CB-BAEE-817862F0AE78}" srcOrd="0" destOrd="0" presId="urn:microsoft.com/office/officeart/2008/layout/LinedList"/>
    <dgm:cxn modelId="{7CC66185-61C0-4345-9C14-66128418178D}" type="presOf" srcId="{2677CD28-9A9E-438E-94A9-F6A8E10310A6}" destId="{ECBFA027-D3E9-49FC-8AE3-897495DA2537}" srcOrd="0" destOrd="0" presId="urn:microsoft.com/office/officeart/2008/layout/LinedList"/>
    <dgm:cxn modelId="{BD49A48C-FAD1-49D9-A738-D8F0D04CC09A}" srcId="{E12AF60F-28A8-467D-B147-6A517CFFFFC7}" destId="{2677CD28-9A9E-438E-94A9-F6A8E10310A6}" srcOrd="1" destOrd="0" parTransId="{DD6F6D45-18DE-46E5-A1D7-A02153DF2823}" sibTransId="{1B2FE5C2-4BE5-44FD-BCE8-DA49ABD6AF71}"/>
    <dgm:cxn modelId="{20F57E90-BF22-41DA-B9EF-C4AD1B0FD35A}" type="presOf" srcId="{E12AF60F-28A8-467D-B147-6A517CFFFFC7}" destId="{6CBB398A-A327-42BC-B431-9D11497BBC40}" srcOrd="0" destOrd="0" presId="urn:microsoft.com/office/officeart/2008/layout/LinedList"/>
    <dgm:cxn modelId="{AB028DA8-BB03-4930-AF85-6DA12A1EEAC5}" type="presOf" srcId="{ED3B44DC-EFCD-497F-9267-07E1241B8A55}" destId="{2181A117-452D-4F80-B412-E746E8F4C6DE}" srcOrd="0" destOrd="0" presId="urn:microsoft.com/office/officeart/2008/layout/LinedList"/>
    <dgm:cxn modelId="{D3428CCB-F189-4971-B83D-AB03D0B3391B}" type="presOf" srcId="{566BA306-F8F1-4846-83D9-E82D739A3551}" destId="{5FC35151-3955-403D-B1D1-754C90EBBB15}" srcOrd="0" destOrd="0" presId="urn:microsoft.com/office/officeart/2008/layout/LinedList"/>
    <dgm:cxn modelId="{A2C8C8CB-D10F-4797-ACB2-4AB647CB8B4E}" srcId="{E12AF60F-28A8-467D-B147-6A517CFFFFC7}" destId="{C5D28B5F-930A-4889-97BD-18DA2C4BCEE0}" srcOrd="2" destOrd="0" parTransId="{C5C9CA9A-F8E1-4832-BC3E-72D68E966BF6}" sibTransId="{7E5B1589-D9F0-457B-8253-8BEC4240C6B7}"/>
    <dgm:cxn modelId="{17F840CE-0E5F-40A1-99B5-652007C6ADAF}" type="presOf" srcId="{4A969D55-D1D3-4E27-99AB-DC7BDB718B2A}" destId="{CB97CA22-CEA0-4A87-985D-1FC8F38FC0F7}" srcOrd="0" destOrd="0" presId="urn:microsoft.com/office/officeart/2008/layout/LinedList"/>
    <dgm:cxn modelId="{A9E129D0-6F45-4B5E-9319-F48804105CDE}" type="presOf" srcId="{58416302-C924-40B2-9F38-861D997D0DE4}" destId="{C7302D6F-1351-45B0-975D-91C0A899B817}" srcOrd="0" destOrd="0" presId="urn:microsoft.com/office/officeart/2008/layout/LinedList"/>
    <dgm:cxn modelId="{637D34EB-8CDD-4F1D-A9D3-6A9BC4DC962C}" type="presOf" srcId="{61A1D139-2321-4B7A-ACC8-00AB0C7ACA0D}" destId="{48461A1D-7C64-40BC-BD71-40FBE55C32F7}" srcOrd="0" destOrd="0" presId="urn:microsoft.com/office/officeart/2008/layout/LinedList"/>
    <dgm:cxn modelId="{9E3649EB-AD35-4903-B1CF-D3E9E00552BC}" srcId="{E12AF60F-28A8-467D-B147-6A517CFFFFC7}" destId="{ED3B44DC-EFCD-497F-9267-07E1241B8A55}" srcOrd="5" destOrd="0" parTransId="{4859FC2D-7D1F-4852-9F52-B494B15C6F09}" sibTransId="{8D81771C-FCD7-4DB3-B541-9D0D564ECD4C}"/>
    <dgm:cxn modelId="{9F354BEE-C2C6-4605-8D68-6413DBC80FAE}" srcId="{E12AF60F-28A8-467D-B147-6A517CFFFFC7}" destId="{58416302-C924-40B2-9F38-861D997D0DE4}" srcOrd="0" destOrd="0" parTransId="{A30E112A-BC7C-4D18-9EEA-15A7255FEA8E}" sibTransId="{16A552F4-DDA2-47D3-AB05-125108CBE04A}"/>
    <dgm:cxn modelId="{080B1767-D53C-4B32-A6DC-4D6148AC91F5}" type="presParOf" srcId="{6CBB398A-A327-42BC-B431-9D11497BBC40}" destId="{029AED5C-0E3B-42DE-ABB3-F4939AB5BC48}" srcOrd="0" destOrd="0" presId="urn:microsoft.com/office/officeart/2008/layout/LinedList"/>
    <dgm:cxn modelId="{A0340217-A342-46D8-A40C-40BCB96D3BFC}" type="presParOf" srcId="{6CBB398A-A327-42BC-B431-9D11497BBC40}" destId="{8FC63E85-CD4A-4B7E-A877-8D35E78546D1}" srcOrd="1" destOrd="0" presId="urn:microsoft.com/office/officeart/2008/layout/LinedList"/>
    <dgm:cxn modelId="{2157C17B-A6D2-44CA-AA61-CA930694BCBC}" type="presParOf" srcId="{8FC63E85-CD4A-4B7E-A877-8D35E78546D1}" destId="{C7302D6F-1351-45B0-975D-91C0A899B817}" srcOrd="0" destOrd="0" presId="urn:microsoft.com/office/officeart/2008/layout/LinedList"/>
    <dgm:cxn modelId="{7072FFC9-A02D-475B-8428-99A41E223F79}" type="presParOf" srcId="{8FC63E85-CD4A-4B7E-A877-8D35E78546D1}" destId="{9DC727A0-C234-4FF3-8329-EE2BB78A5FCC}" srcOrd="1" destOrd="0" presId="urn:microsoft.com/office/officeart/2008/layout/LinedList"/>
    <dgm:cxn modelId="{1561A25D-4C43-41C6-A599-3BB84CEC4D41}" type="presParOf" srcId="{6CBB398A-A327-42BC-B431-9D11497BBC40}" destId="{73ED623D-A7B8-470F-8736-33E6DC5910C5}" srcOrd="2" destOrd="0" presId="urn:microsoft.com/office/officeart/2008/layout/LinedList"/>
    <dgm:cxn modelId="{C8FD4EB7-A837-492C-87B8-3979730A0565}" type="presParOf" srcId="{6CBB398A-A327-42BC-B431-9D11497BBC40}" destId="{4A799886-6A67-441E-89EA-ECC56B5C5076}" srcOrd="3" destOrd="0" presId="urn:microsoft.com/office/officeart/2008/layout/LinedList"/>
    <dgm:cxn modelId="{A887FACD-E5CC-49E2-B9D9-7F84F9E7B75E}" type="presParOf" srcId="{4A799886-6A67-441E-89EA-ECC56B5C5076}" destId="{ECBFA027-D3E9-49FC-8AE3-897495DA2537}" srcOrd="0" destOrd="0" presId="urn:microsoft.com/office/officeart/2008/layout/LinedList"/>
    <dgm:cxn modelId="{003ABD51-1DE2-4608-9844-92E42CEE069E}" type="presParOf" srcId="{4A799886-6A67-441E-89EA-ECC56B5C5076}" destId="{1F80DE1A-3223-4F8A-8A8F-6B53B7693135}" srcOrd="1" destOrd="0" presId="urn:microsoft.com/office/officeart/2008/layout/LinedList"/>
    <dgm:cxn modelId="{78B8684A-3466-4D2E-B715-B57AFD63E3F4}" type="presParOf" srcId="{6CBB398A-A327-42BC-B431-9D11497BBC40}" destId="{24BBC91B-D129-4185-8D4F-52F4E572EC41}" srcOrd="4" destOrd="0" presId="urn:microsoft.com/office/officeart/2008/layout/LinedList"/>
    <dgm:cxn modelId="{F1A8E639-712F-4759-B638-F9A51908D375}" type="presParOf" srcId="{6CBB398A-A327-42BC-B431-9D11497BBC40}" destId="{4ECD46A2-4BAA-4BBF-815B-55E44135064D}" srcOrd="5" destOrd="0" presId="urn:microsoft.com/office/officeart/2008/layout/LinedList"/>
    <dgm:cxn modelId="{71D00074-49E2-4B68-8C56-B02CB7E089A8}" type="presParOf" srcId="{4ECD46A2-4BAA-4BBF-815B-55E44135064D}" destId="{0F0A64BB-0707-49CB-BAEE-817862F0AE78}" srcOrd="0" destOrd="0" presId="urn:microsoft.com/office/officeart/2008/layout/LinedList"/>
    <dgm:cxn modelId="{F7500EE0-E62B-4478-AC92-82896B46E80F}" type="presParOf" srcId="{4ECD46A2-4BAA-4BBF-815B-55E44135064D}" destId="{220869DC-B362-417C-AE6A-1BEEFB62C25F}" srcOrd="1" destOrd="0" presId="urn:microsoft.com/office/officeart/2008/layout/LinedList"/>
    <dgm:cxn modelId="{7925F7A0-B496-4C60-8231-A7A09F1CA10A}" type="presParOf" srcId="{6CBB398A-A327-42BC-B431-9D11497BBC40}" destId="{14AC2584-4E17-4F9A-B26A-4F1A7985C35C}" srcOrd="6" destOrd="0" presId="urn:microsoft.com/office/officeart/2008/layout/LinedList"/>
    <dgm:cxn modelId="{3396A798-76F0-4813-A2C3-D340F7BD5C90}" type="presParOf" srcId="{6CBB398A-A327-42BC-B431-9D11497BBC40}" destId="{38F01B20-131A-4116-A354-CEA841DE9875}" srcOrd="7" destOrd="0" presId="urn:microsoft.com/office/officeart/2008/layout/LinedList"/>
    <dgm:cxn modelId="{0829BD4E-11A1-4679-8926-2C74A643802D}" type="presParOf" srcId="{38F01B20-131A-4116-A354-CEA841DE9875}" destId="{48461A1D-7C64-40BC-BD71-40FBE55C32F7}" srcOrd="0" destOrd="0" presId="urn:microsoft.com/office/officeart/2008/layout/LinedList"/>
    <dgm:cxn modelId="{BAF40A66-E4CF-46DD-9F92-20D1F044638C}" type="presParOf" srcId="{38F01B20-131A-4116-A354-CEA841DE9875}" destId="{370C3284-8035-4C4A-88DA-8A25D4920022}" srcOrd="1" destOrd="0" presId="urn:microsoft.com/office/officeart/2008/layout/LinedList"/>
    <dgm:cxn modelId="{65817F6C-2514-43F3-9D06-FE726C4CBA11}" type="presParOf" srcId="{6CBB398A-A327-42BC-B431-9D11497BBC40}" destId="{3515E1D4-94C0-4B54-8A7E-FFA9A41D7E78}" srcOrd="8" destOrd="0" presId="urn:microsoft.com/office/officeart/2008/layout/LinedList"/>
    <dgm:cxn modelId="{A27B57F4-5AD5-454E-9136-9520C14E7702}" type="presParOf" srcId="{6CBB398A-A327-42BC-B431-9D11497BBC40}" destId="{CE534515-50CB-4542-88F5-12D1DD2A50B7}" srcOrd="9" destOrd="0" presId="urn:microsoft.com/office/officeart/2008/layout/LinedList"/>
    <dgm:cxn modelId="{307B8F28-8087-4FB4-9876-C62FD5919D42}" type="presParOf" srcId="{CE534515-50CB-4542-88F5-12D1DD2A50B7}" destId="{5FC35151-3955-403D-B1D1-754C90EBBB15}" srcOrd="0" destOrd="0" presId="urn:microsoft.com/office/officeart/2008/layout/LinedList"/>
    <dgm:cxn modelId="{0792E054-8B71-4011-BE70-84A69FC98CFF}" type="presParOf" srcId="{CE534515-50CB-4542-88F5-12D1DD2A50B7}" destId="{423611BF-9B0B-495F-8097-C2BC100CBE20}" srcOrd="1" destOrd="0" presId="urn:microsoft.com/office/officeart/2008/layout/LinedList"/>
    <dgm:cxn modelId="{75B95D8A-3FC7-40B2-9023-F70C4D886F0E}" type="presParOf" srcId="{6CBB398A-A327-42BC-B431-9D11497BBC40}" destId="{4C22F999-B2D5-47D0-A210-2E3555D5648F}" srcOrd="10" destOrd="0" presId="urn:microsoft.com/office/officeart/2008/layout/LinedList"/>
    <dgm:cxn modelId="{2330FDE3-2E11-41CA-BA16-B53AD07AA708}" type="presParOf" srcId="{6CBB398A-A327-42BC-B431-9D11497BBC40}" destId="{E57EC126-BEB8-41A0-9C6E-A555B89356EB}" srcOrd="11" destOrd="0" presId="urn:microsoft.com/office/officeart/2008/layout/LinedList"/>
    <dgm:cxn modelId="{11D49EF4-E539-4A2E-8EE3-FFEC117070B9}" type="presParOf" srcId="{E57EC126-BEB8-41A0-9C6E-A555B89356EB}" destId="{2181A117-452D-4F80-B412-E746E8F4C6DE}" srcOrd="0" destOrd="0" presId="urn:microsoft.com/office/officeart/2008/layout/LinedList"/>
    <dgm:cxn modelId="{57DE0312-24D0-4EE6-B9D6-FB1845B70F56}" type="presParOf" srcId="{E57EC126-BEB8-41A0-9C6E-A555B89356EB}" destId="{6B017F72-A3F4-45C9-82C0-A30EA8628EB5}" srcOrd="1" destOrd="0" presId="urn:microsoft.com/office/officeart/2008/layout/LinedList"/>
    <dgm:cxn modelId="{4873A51D-466B-42CE-97A8-17DAD085AA03}" type="presParOf" srcId="{6CBB398A-A327-42BC-B431-9D11497BBC40}" destId="{13197778-00A7-4C73-B236-75349B189DAF}" srcOrd="12" destOrd="0" presId="urn:microsoft.com/office/officeart/2008/layout/LinedList"/>
    <dgm:cxn modelId="{122B1395-527F-4992-BE6A-FF330132EC08}" type="presParOf" srcId="{6CBB398A-A327-42BC-B431-9D11497BBC40}" destId="{AFA6E660-8B9D-406F-AA4F-B9705FAD29A9}" srcOrd="13" destOrd="0" presId="urn:microsoft.com/office/officeart/2008/layout/LinedList"/>
    <dgm:cxn modelId="{02176C6B-A8F6-4E02-BC65-C430FCB7E8D3}" type="presParOf" srcId="{AFA6E660-8B9D-406F-AA4F-B9705FAD29A9}" destId="{CB97CA22-CEA0-4A87-985D-1FC8F38FC0F7}" srcOrd="0" destOrd="0" presId="urn:microsoft.com/office/officeart/2008/layout/LinedList"/>
    <dgm:cxn modelId="{14D069C2-C5BE-4C93-9173-2166846DD6DF}" type="presParOf" srcId="{AFA6E660-8B9D-406F-AA4F-B9705FAD29A9}" destId="{EC895F64-0F56-4B0F-9902-F28C60EBCBD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05AE2F-7142-4C3B-A3BB-0160CE3CA1B7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accent0_3" csCatId="mainScheme" phldr="1"/>
      <dgm:spPr/>
      <dgm:t>
        <a:bodyPr/>
        <a:lstStyle/>
        <a:p>
          <a:endParaRPr lang="en-US"/>
        </a:p>
      </dgm:t>
    </dgm:pt>
    <dgm:pt modelId="{80AB53DD-9C5E-4257-B53C-608C033F871B}">
      <dgm:prSet/>
      <dgm:spPr/>
      <dgm:t>
        <a:bodyPr/>
        <a:lstStyle/>
        <a:p>
          <a:pPr>
            <a:defRPr cap="all"/>
          </a:pPr>
          <a:r>
            <a:rPr lang="en-US"/>
            <a:t>Higher Education</a:t>
          </a:r>
        </a:p>
      </dgm:t>
    </dgm:pt>
    <dgm:pt modelId="{2D694D14-DC49-44BF-A80A-CCEC4D8AE02B}" type="parTrans" cxnId="{0F8DE093-1E96-4E65-8097-B821B36BB11B}">
      <dgm:prSet/>
      <dgm:spPr/>
      <dgm:t>
        <a:bodyPr/>
        <a:lstStyle/>
        <a:p>
          <a:endParaRPr lang="en-US"/>
        </a:p>
      </dgm:t>
    </dgm:pt>
    <dgm:pt modelId="{95A605DF-7D79-473A-855E-F7A411CCD6E7}" type="sibTrans" cxnId="{0F8DE093-1E96-4E65-8097-B821B36BB11B}">
      <dgm:prSet/>
      <dgm:spPr/>
      <dgm:t>
        <a:bodyPr/>
        <a:lstStyle/>
        <a:p>
          <a:endParaRPr lang="en-US"/>
        </a:p>
      </dgm:t>
    </dgm:pt>
    <dgm:pt modelId="{D52536ED-9439-43AE-84A6-CC6D6AA2A51D}">
      <dgm:prSet/>
      <dgm:spPr/>
      <dgm:t>
        <a:bodyPr/>
        <a:lstStyle/>
        <a:p>
          <a:pPr>
            <a:defRPr cap="all"/>
          </a:pPr>
          <a:r>
            <a:rPr lang="en-US"/>
            <a:t>Apprenticeships </a:t>
          </a:r>
        </a:p>
      </dgm:t>
    </dgm:pt>
    <dgm:pt modelId="{109C077C-4087-4526-86FC-EE6A9C66E1D6}" type="parTrans" cxnId="{6C701960-07D1-471E-87E1-01CFDB3251BC}">
      <dgm:prSet/>
      <dgm:spPr/>
      <dgm:t>
        <a:bodyPr/>
        <a:lstStyle/>
        <a:p>
          <a:endParaRPr lang="en-US"/>
        </a:p>
      </dgm:t>
    </dgm:pt>
    <dgm:pt modelId="{E06D28CB-8678-4021-9AC8-57A2CE99AB32}" type="sibTrans" cxnId="{6C701960-07D1-471E-87E1-01CFDB3251BC}">
      <dgm:prSet/>
      <dgm:spPr/>
      <dgm:t>
        <a:bodyPr/>
        <a:lstStyle/>
        <a:p>
          <a:endParaRPr lang="en-US"/>
        </a:p>
      </dgm:t>
    </dgm:pt>
    <dgm:pt modelId="{3AA17F7B-C9C5-4BBC-8487-2319210EB050}">
      <dgm:prSet/>
      <dgm:spPr/>
      <dgm:t>
        <a:bodyPr/>
        <a:lstStyle/>
        <a:p>
          <a:pPr>
            <a:defRPr cap="all"/>
          </a:pPr>
          <a:r>
            <a:rPr lang="en-US"/>
            <a:t>Gap Year(s)</a:t>
          </a:r>
        </a:p>
      </dgm:t>
    </dgm:pt>
    <dgm:pt modelId="{016E294D-87D9-4833-97DA-43FCEA67ABD4}" type="parTrans" cxnId="{3E17D6A0-D8BB-419A-8EA0-7FC8A74D93DD}">
      <dgm:prSet/>
      <dgm:spPr/>
      <dgm:t>
        <a:bodyPr/>
        <a:lstStyle/>
        <a:p>
          <a:endParaRPr lang="en-US"/>
        </a:p>
      </dgm:t>
    </dgm:pt>
    <dgm:pt modelId="{584893DB-2609-42B9-810B-B4A64FEB669C}" type="sibTrans" cxnId="{3E17D6A0-D8BB-419A-8EA0-7FC8A74D93DD}">
      <dgm:prSet/>
      <dgm:spPr/>
      <dgm:t>
        <a:bodyPr/>
        <a:lstStyle/>
        <a:p>
          <a:endParaRPr lang="en-US"/>
        </a:p>
      </dgm:t>
    </dgm:pt>
    <dgm:pt modelId="{CBCECC6D-F48F-4C46-B1FA-7FE9C36A80D5}">
      <dgm:prSet/>
      <dgm:spPr/>
      <dgm:t>
        <a:bodyPr/>
        <a:lstStyle/>
        <a:p>
          <a:pPr>
            <a:defRPr cap="all"/>
          </a:pPr>
          <a:r>
            <a:rPr lang="en-US"/>
            <a:t>Job</a:t>
          </a:r>
        </a:p>
      </dgm:t>
    </dgm:pt>
    <dgm:pt modelId="{7F5AA3B1-D9FA-4799-8AE8-BAC8782177EA}" type="parTrans" cxnId="{B625212D-12D0-4C5B-88B4-BE2FF387361F}">
      <dgm:prSet/>
      <dgm:spPr/>
      <dgm:t>
        <a:bodyPr/>
        <a:lstStyle/>
        <a:p>
          <a:endParaRPr lang="en-US"/>
        </a:p>
      </dgm:t>
    </dgm:pt>
    <dgm:pt modelId="{D65B5E81-13AE-4816-8759-EE511F838FA4}" type="sibTrans" cxnId="{B625212D-12D0-4C5B-88B4-BE2FF387361F}">
      <dgm:prSet/>
      <dgm:spPr/>
      <dgm:t>
        <a:bodyPr/>
        <a:lstStyle/>
        <a:p>
          <a:endParaRPr lang="en-US"/>
        </a:p>
      </dgm:t>
    </dgm:pt>
    <dgm:pt modelId="{4AC9EAE3-A1AE-43CC-9673-812402D66CB3}" type="pres">
      <dgm:prSet presAssocID="{9405AE2F-7142-4C3B-A3BB-0160CE3CA1B7}" presName="root" presStyleCnt="0">
        <dgm:presLayoutVars>
          <dgm:dir/>
          <dgm:resizeHandles val="exact"/>
        </dgm:presLayoutVars>
      </dgm:prSet>
      <dgm:spPr/>
    </dgm:pt>
    <dgm:pt modelId="{48C9F6E3-7A3E-4784-B5F2-E0A6CFCBC4C2}" type="pres">
      <dgm:prSet presAssocID="{80AB53DD-9C5E-4257-B53C-608C033F871B}" presName="compNode" presStyleCnt="0"/>
      <dgm:spPr/>
    </dgm:pt>
    <dgm:pt modelId="{DD0A0448-BB61-497A-AD60-3D3060C751A4}" type="pres">
      <dgm:prSet presAssocID="{80AB53DD-9C5E-4257-B53C-608C033F871B}" presName="iconBgRect" presStyleLbl="bgShp" presStyleIdx="0" presStyleCnt="4"/>
      <dgm:spPr/>
    </dgm:pt>
    <dgm:pt modelId="{21417A28-9F4D-4937-8944-852BB845793E}" type="pres">
      <dgm:prSet presAssocID="{80AB53DD-9C5E-4257-B53C-608C033F871B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923E7C87-D870-43C6-B1A9-F79E3757A650}" type="pres">
      <dgm:prSet presAssocID="{80AB53DD-9C5E-4257-B53C-608C033F871B}" presName="spaceRect" presStyleCnt="0"/>
      <dgm:spPr/>
    </dgm:pt>
    <dgm:pt modelId="{0DDA3FA4-96F8-41D3-A895-491F24C06E7C}" type="pres">
      <dgm:prSet presAssocID="{80AB53DD-9C5E-4257-B53C-608C033F871B}" presName="textRect" presStyleLbl="revTx" presStyleIdx="0" presStyleCnt="4">
        <dgm:presLayoutVars>
          <dgm:chMax val="1"/>
          <dgm:chPref val="1"/>
        </dgm:presLayoutVars>
      </dgm:prSet>
      <dgm:spPr/>
    </dgm:pt>
    <dgm:pt modelId="{957A0C8C-168F-4BD7-B802-E9AFF2B18176}" type="pres">
      <dgm:prSet presAssocID="{95A605DF-7D79-473A-855E-F7A411CCD6E7}" presName="sibTrans" presStyleCnt="0"/>
      <dgm:spPr/>
    </dgm:pt>
    <dgm:pt modelId="{6C8B6EB3-A824-4D7F-B316-81DCF615FCE1}" type="pres">
      <dgm:prSet presAssocID="{D52536ED-9439-43AE-84A6-CC6D6AA2A51D}" presName="compNode" presStyleCnt="0"/>
      <dgm:spPr/>
    </dgm:pt>
    <dgm:pt modelId="{50FD59BB-CB29-4E4A-BED6-8DDE52D7849D}" type="pres">
      <dgm:prSet presAssocID="{D52536ED-9439-43AE-84A6-CC6D6AA2A51D}" presName="iconBgRect" presStyleLbl="bgShp" presStyleIdx="1" presStyleCnt="4"/>
      <dgm:spPr/>
    </dgm:pt>
    <dgm:pt modelId="{FE0DFC0C-F87C-40F8-AF70-BB0A5EC5CA7D}" type="pres">
      <dgm:prSet presAssocID="{D52536ED-9439-43AE-84A6-CC6D6AA2A51D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05EE01B3-0969-49F7-BAC8-BF25B47F8E18}" type="pres">
      <dgm:prSet presAssocID="{D52536ED-9439-43AE-84A6-CC6D6AA2A51D}" presName="spaceRect" presStyleCnt="0"/>
      <dgm:spPr/>
    </dgm:pt>
    <dgm:pt modelId="{B069E103-0A67-40FD-971A-A6CE856A7483}" type="pres">
      <dgm:prSet presAssocID="{D52536ED-9439-43AE-84A6-CC6D6AA2A51D}" presName="textRect" presStyleLbl="revTx" presStyleIdx="1" presStyleCnt="4">
        <dgm:presLayoutVars>
          <dgm:chMax val="1"/>
          <dgm:chPref val="1"/>
        </dgm:presLayoutVars>
      </dgm:prSet>
      <dgm:spPr/>
    </dgm:pt>
    <dgm:pt modelId="{55B630B3-FC97-49D2-B833-D089BF27545D}" type="pres">
      <dgm:prSet presAssocID="{E06D28CB-8678-4021-9AC8-57A2CE99AB32}" presName="sibTrans" presStyleCnt="0"/>
      <dgm:spPr/>
    </dgm:pt>
    <dgm:pt modelId="{CDF518D5-4C82-4210-BD51-42C648B04260}" type="pres">
      <dgm:prSet presAssocID="{3AA17F7B-C9C5-4BBC-8487-2319210EB050}" presName="compNode" presStyleCnt="0"/>
      <dgm:spPr/>
    </dgm:pt>
    <dgm:pt modelId="{359FE710-9DE9-4258-98A4-15EE3632237E}" type="pres">
      <dgm:prSet presAssocID="{3AA17F7B-C9C5-4BBC-8487-2319210EB050}" presName="iconBgRect" presStyleLbl="bgShp" presStyleIdx="2" presStyleCnt="4"/>
      <dgm:spPr/>
    </dgm:pt>
    <dgm:pt modelId="{54638E27-0DF1-4864-A61A-E31E3BEB01DF}" type="pres">
      <dgm:prSet presAssocID="{3AA17F7B-C9C5-4BBC-8487-2319210EB050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ximize"/>
        </a:ext>
      </dgm:extLst>
    </dgm:pt>
    <dgm:pt modelId="{BB83431B-6A0E-4BDC-8C3E-5F65A26B0D13}" type="pres">
      <dgm:prSet presAssocID="{3AA17F7B-C9C5-4BBC-8487-2319210EB050}" presName="spaceRect" presStyleCnt="0"/>
      <dgm:spPr/>
    </dgm:pt>
    <dgm:pt modelId="{8BC6DD86-08EA-4F8D-8D21-D4A49A30AB07}" type="pres">
      <dgm:prSet presAssocID="{3AA17F7B-C9C5-4BBC-8487-2319210EB050}" presName="textRect" presStyleLbl="revTx" presStyleIdx="2" presStyleCnt="4">
        <dgm:presLayoutVars>
          <dgm:chMax val="1"/>
          <dgm:chPref val="1"/>
        </dgm:presLayoutVars>
      </dgm:prSet>
      <dgm:spPr/>
    </dgm:pt>
    <dgm:pt modelId="{960585F7-BFDE-4A09-A31C-35D166AD9110}" type="pres">
      <dgm:prSet presAssocID="{584893DB-2609-42B9-810B-B4A64FEB669C}" presName="sibTrans" presStyleCnt="0"/>
      <dgm:spPr/>
    </dgm:pt>
    <dgm:pt modelId="{B6A6A126-BC7B-41AB-A55B-44A5469B0174}" type="pres">
      <dgm:prSet presAssocID="{CBCECC6D-F48F-4C46-B1FA-7FE9C36A80D5}" presName="compNode" presStyleCnt="0"/>
      <dgm:spPr/>
    </dgm:pt>
    <dgm:pt modelId="{5479F131-7AC1-43A8-92EB-CAF810BE1DA4}" type="pres">
      <dgm:prSet presAssocID="{CBCECC6D-F48F-4C46-B1FA-7FE9C36A80D5}" presName="iconBgRect" presStyleLbl="bgShp" presStyleIdx="3" presStyleCnt="4"/>
      <dgm:spPr/>
    </dgm:pt>
    <dgm:pt modelId="{9FA43AB3-BFD3-4C1C-9929-D9E79B281595}" type="pres">
      <dgm:prSet presAssocID="{CBCECC6D-F48F-4C46-B1FA-7FE9C36A80D5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grammer"/>
        </a:ext>
      </dgm:extLst>
    </dgm:pt>
    <dgm:pt modelId="{1E972E7B-5400-431C-9A34-6E5CF5A76358}" type="pres">
      <dgm:prSet presAssocID="{CBCECC6D-F48F-4C46-B1FA-7FE9C36A80D5}" presName="spaceRect" presStyleCnt="0"/>
      <dgm:spPr/>
    </dgm:pt>
    <dgm:pt modelId="{A4109A43-EF62-4CA4-88DD-A8EB519F691F}" type="pres">
      <dgm:prSet presAssocID="{CBCECC6D-F48F-4C46-B1FA-7FE9C36A80D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B625212D-12D0-4C5B-88B4-BE2FF387361F}" srcId="{9405AE2F-7142-4C3B-A3BB-0160CE3CA1B7}" destId="{CBCECC6D-F48F-4C46-B1FA-7FE9C36A80D5}" srcOrd="3" destOrd="0" parTransId="{7F5AA3B1-D9FA-4799-8AE8-BAC8782177EA}" sibTransId="{D65B5E81-13AE-4816-8759-EE511F838FA4}"/>
    <dgm:cxn modelId="{495DF136-70F4-4F73-B318-DC359F95FC03}" type="presOf" srcId="{D52536ED-9439-43AE-84A6-CC6D6AA2A51D}" destId="{B069E103-0A67-40FD-971A-A6CE856A7483}" srcOrd="0" destOrd="0" presId="urn:microsoft.com/office/officeart/2018/5/layout/IconCircleLabelList"/>
    <dgm:cxn modelId="{6C701960-07D1-471E-87E1-01CFDB3251BC}" srcId="{9405AE2F-7142-4C3B-A3BB-0160CE3CA1B7}" destId="{D52536ED-9439-43AE-84A6-CC6D6AA2A51D}" srcOrd="1" destOrd="0" parTransId="{109C077C-4087-4526-86FC-EE6A9C66E1D6}" sibTransId="{E06D28CB-8678-4021-9AC8-57A2CE99AB32}"/>
    <dgm:cxn modelId="{CECF986F-A1B7-4E3A-A432-E4155C82B5DA}" type="presOf" srcId="{9405AE2F-7142-4C3B-A3BB-0160CE3CA1B7}" destId="{4AC9EAE3-A1AE-43CC-9673-812402D66CB3}" srcOrd="0" destOrd="0" presId="urn:microsoft.com/office/officeart/2018/5/layout/IconCircleLabelList"/>
    <dgm:cxn modelId="{4A8DF682-5781-4C82-9F5E-4923196A3B1F}" type="presOf" srcId="{CBCECC6D-F48F-4C46-B1FA-7FE9C36A80D5}" destId="{A4109A43-EF62-4CA4-88DD-A8EB519F691F}" srcOrd="0" destOrd="0" presId="urn:microsoft.com/office/officeart/2018/5/layout/IconCircleLabelList"/>
    <dgm:cxn modelId="{D10D7586-B88E-4ADF-88D1-87DB9AC6A1DA}" type="presOf" srcId="{3AA17F7B-C9C5-4BBC-8487-2319210EB050}" destId="{8BC6DD86-08EA-4F8D-8D21-D4A49A30AB07}" srcOrd="0" destOrd="0" presId="urn:microsoft.com/office/officeart/2018/5/layout/IconCircleLabelList"/>
    <dgm:cxn modelId="{0F8DE093-1E96-4E65-8097-B821B36BB11B}" srcId="{9405AE2F-7142-4C3B-A3BB-0160CE3CA1B7}" destId="{80AB53DD-9C5E-4257-B53C-608C033F871B}" srcOrd="0" destOrd="0" parTransId="{2D694D14-DC49-44BF-A80A-CCEC4D8AE02B}" sibTransId="{95A605DF-7D79-473A-855E-F7A411CCD6E7}"/>
    <dgm:cxn modelId="{3E17D6A0-D8BB-419A-8EA0-7FC8A74D93DD}" srcId="{9405AE2F-7142-4C3B-A3BB-0160CE3CA1B7}" destId="{3AA17F7B-C9C5-4BBC-8487-2319210EB050}" srcOrd="2" destOrd="0" parTransId="{016E294D-87D9-4833-97DA-43FCEA67ABD4}" sibTransId="{584893DB-2609-42B9-810B-B4A64FEB669C}"/>
    <dgm:cxn modelId="{02CEA3AF-4885-4B1F-8284-C74A20873622}" type="presOf" srcId="{80AB53DD-9C5E-4257-B53C-608C033F871B}" destId="{0DDA3FA4-96F8-41D3-A895-491F24C06E7C}" srcOrd="0" destOrd="0" presId="urn:microsoft.com/office/officeart/2018/5/layout/IconCircleLabelList"/>
    <dgm:cxn modelId="{03C7CC53-A070-45CA-8FA7-756EC54F1563}" type="presParOf" srcId="{4AC9EAE3-A1AE-43CC-9673-812402D66CB3}" destId="{48C9F6E3-7A3E-4784-B5F2-E0A6CFCBC4C2}" srcOrd="0" destOrd="0" presId="urn:microsoft.com/office/officeart/2018/5/layout/IconCircleLabelList"/>
    <dgm:cxn modelId="{32010867-6405-4F0A-AEE2-293FA21B16BB}" type="presParOf" srcId="{48C9F6E3-7A3E-4784-B5F2-E0A6CFCBC4C2}" destId="{DD0A0448-BB61-497A-AD60-3D3060C751A4}" srcOrd="0" destOrd="0" presId="urn:microsoft.com/office/officeart/2018/5/layout/IconCircleLabelList"/>
    <dgm:cxn modelId="{03967B03-1830-41C0-9B87-082A710EE749}" type="presParOf" srcId="{48C9F6E3-7A3E-4784-B5F2-E0A6CFCBC4C2}" destId="{21417A28-9F4D-4937-8944-852BB845793E}" srcOrd="1" destOrd="0" presId="urn:microsoft.com/office/officeart/2018/5/layout/IconCircleLabelList"/>
    <dgm:cxn modelId="{108680E2-A309-4818-939B-73C2BC282A9F}" type="presParOf" srcId="{48C9F6E3-7A3E-4784-B5F2-E0A6CFCBC4C2}" destId="{923E7C87-D870-43C6-B1A9-F79E3757A650}" srcOrd="2" destOrd="0" presId="urn:microsoft.com/office/officeart/2018/5/layout/IconCircleLabelList"/>
    <dgm:cxn modelId="{D200CCA8-A632-4C99-BE8D-B3FAD460BDF1}" type="presParOf" srcId="{48C9F6E3-7A3E-4784-B5F2-E0A6CFCBC4C2}" destId="{0DDA3FA4-96F8-41D3-A895-491F24C06E7C}" srcOrd="3" destOrd="0" presId="urn:microsoft.com/office/officeart/2018/5/layout/IconCircleLabelList"/>
    <dgm:cxn modelId="{286895D4-AAD4-4837-9036-3C3EAE015830}" type="presParOf" srcId="{4AC9EAE3-A1AE-43CC-9673-812402D66CB3}" destId="{957A0C8C-168F-4BD7-B802-E9AFF2B18176}" srcOrd="1" destOrd="0" presId="urn:microsoft.com/office/officeart/2018/5/layout/IconCircleLabelList"/>
    <dgm:cxn modelId="{0502F703-B184-4BCA-9C95-B9AE548374DF}" type="presParOf" srcId="{4AC9EAE3-A1AE-43CC-9673-812402D66CB3}" destId="{6C8B6EB3-A824-4D7F-B316-81DCF615FCE1}" srcOrd="2" destOrd="0" presId="urn:microsoft.com/office/officeart/2018/5/layout/IconCircleLabelList"/>
    <dgm:cxn modelId="{A4779CD9-6130-426E-9A97-53B0F8C0E51A}" type="presParOf" srcId="{6C8B6EB3-A824-4D7F-B316-81DCF615FCE1}" destId="{50FD59BB-CB29-4E4A-BED6-8DDE52D7849D}" srcOrd="0" destOrd="0" presId="urn:microsoft.com/office/officeart/2018/5/layout/IconCircleLabelList"/>
    <dgm:cxn modelId="{E209B199-FE93-4294-8CA1-1AE51B08741A}" type="presParOf" srcId="{6C8B6EB3-A824-4D7F-B316-81DCF615FCE1}" destId="{FE0DFC0C-F87C-40F8-AF70-BB0A5EC5CA7D}" srcOrd="1" destOrd="0" presId="urn:microsoft.com/office/officeart/2018/5/layout/IconCircleLabelList"/>
    <dgm:cxn modelId="{E7603642-97C9-4EFB-B58A-38E39A2186DA}" type="presParOf" srcId="{6C8B6EB3-A824-4D7F-B316-81DCF615FCE1}" destId="{05EE01B3-0969-49F7-BAC8-BF25B47F8E18}" srcOrd="2" destOrd="0" presId="urn:microsoft.com/office/officeart/2018/5/layout/IconCircleLabelList"/>
    <dgm:cxn modelId="{61AEE082-14D2-4A0E-89D0-828081915178}" type="presParOf" srcId="{6C8B6EB3-A824-4D7F-B316-81DCF615FCE1}" destId="{B069E103-0A67-40FD-971A-A6CE856A7483}" srcOrd="3" destOrd="0" presId="urn:microsoft.com/office/officeart/2018/5/layout/IconCircleLabelList"/>
    <dgm:cxn modelId="{E1FB7149-9499-445B-A7C8-839B31C23196}" type="presParOf" srcId="{4AC9EAE3-A1AE-43CC-9673-812402D66CB3}" destId="{55B630B3-FC97-49D2-B833-D089BF27545D}" srcOrd="3" destOrd="0" presId="urn:microsoft.com/office/officeart/2018/5/layout/IconCircleLabelList"/>
    <dgm:cxn modelId="{5628CC50-F7F0-41AC-B92E-582E5F6FAA93}" type="presParOf" srcId="{4AC9EAE3-A1AE-43CC-9673-812402D66CB3}" destId="{CDF518D5-4C82-4210-BD51-42C648B04260}" srcOrd="4" destOrd="0" presId="urn:microsoft.com/office/officeart/2018/5/layout/IconCircleLabelList"/>
    <dgm:cxn modelId="{4C7BC5A1-1067-4941-8BC3-0DB43C1B0A6E}" type="presParOf" srcId="{CDF518D5-4C82-4210-BD51-42C648B04260}" destId="{359FE710-9DE9-4258-98A4-15EE3632237E}" srcOrd="0" destOrd="0" presId="urn:microsoft.com/office/officeart/2018/5/layout/IconCircleLabelList"/>
    <dgm:cxn modelId="{43D4D466-0F66-47A8-A6A6-CC1D36EA12F6}" type="presParOf" srcId="{CDF518D5-4C82-4210-BD51-42C648B04260}" destId="{54638E27-0DF1-4864-A61A-E31E3BEB01DF}" srcOrd="1" destOrd="0" presId="urn:microsoft.com/office/officeart/2018/5/layout/IconCircleLabelList"/>
    <dgm:cxn modelId="{EFC8BF81-DA25-4661-A68E-5AE3C93A4907}" type="presParOf" srcId="{CDF518D5-4C82-4210-BD51-42C648B04260}" destId="{BB83431B-6A0E-4BDC-8C3E-5F65A26B0D13}" srcOrd="2" destOrd="0" presId="urn:microsoft.com/office/officeart/2018/5/layout/IconCircleLabelList"/>
    <dgm:cxn modelId="{21375694-8F28-4E3F-B80A-D1BB126E3639}" type="presParOf" srcId="{CDF518D5-4C82-4210-BD51-42C648B04260}" destId="{8BC6DD86-08EA-4F8D-8D21-D4A49A30AB07}" srcOrd="3" destOrd="0" presId="urn:microsoft.com/office/officeart/2018/5/layout/IconCircleLabelList"/>
    <dgm:cxn modelId="{8F495457-93A1-4156-83E7-F2E5C8FABF4B}" type="presParOf" srcId="{4AC9EAE3-A1AE-43CC-9673-812402D66CB3}" destId="{960585F7-BFDE-4A09-A31C-35D166AD9110}" srcOrd="5" destOrd="0" presId="urn:microsoft.com/office/officeart/2018/5/layout/IconCircleLabelList"/>
    <dgm:cxn modelId="{7BF7C8CC-7045-4BD7-B301-98524EDB5D70}" type="presParOf" srcId="{4AC9EAE3-A1AE-43CC-9673-812402D66CB3}" destId="{B6A6A126-BC7B-41AB-A55B-44A5469B0174}" srcOrd="6" destOrd="0" presId="urn:microsoft.com/office/officeart/2018/5/layout/IconCircleLabelList"/>
    <dgm:cxn modelId="{5C08C512-A304-40E0-B3F9-D5C6C6A1A797}" type="presParOf" srcId="{B6A6A126-BC7B-41AB-A55B-44A5469B0174}" destId="{5479F131-7AC1-43A8-92EB-CAF810BE1DA4}" srcOrd="0" destOrd="0" presId="urn:microsoft.com/office/officeart/2018/5/layout/IconCircleLabelList"/>
    <dgm:cxn modelId="{9C2C65BE-EE02-4D2F-8041-7F7FC7168A8C}" type="presParOf" srcId="{B6A6A126-BC7B-41AB-A55B-44A5469B0174}" destId="{9FA43AB3-BFD3-4C1C-9929-D9E79B281595}" srcOrd="1" destOrd="0" presId="urn:microsoft.com/office/officeart/2018/5/layout/IconCircleLabelList"/>
    <dgm:cxn modelId="{F1719038-67F6-4DA3-9A7C-E567CADFFA64}" type="presParOf" srcId="{B6A6A126-BC7B-41AB-A55B-44A5469B0174}" destId="{1E972E7B-5400-431C-9A34-6E5CF5A76358}" srcOrd="2" destOrd="0" presId="urn:microsoft.com/office/officeart/2018/5/layout/IconCircleLabelList"/>
    <dgm:cxn modelId="{C0B05D1C-63F1-4CEE-9773-86132DF947E1}" type="presParOf" srcId="{B6A6A126-BC7B-41AB-A55B-44A5469B0174}" destId="{A4109A43-EF62-4CA4-88DD-A8EB519F691F}" srcOrd="3" destOrd="0" presId="urn:microsoft.com/office/officeart/2018/5/layout/IconCircleLabel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EB999F-192E-433F-B803-68E70703F41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C61C50-0049-45F2-BE70-51F53FFAEB4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solidFill>
                <a:srgbClr val="FF0000"/>
              </a:solidFill>
            </a:rPr>
            <a:t>Tuesday 2</a:t>
          </a:r>
          <a:r>
            <a:rPr lang="en-US" b="1" baseline="30000">
              <a:solidFill>
                <a:srgbClr val="FF0000"/>
              </a:solidFill>
            </a:rPr>
            <a:t>nd</a:t>
          </a:r>
          <a:r>
            <a:rPr lang="en-US" b="1">
              <a:solidFill>
                <a:srgbClr val="FF0000"/>
              </a:solidFill>
            </a:rPr>
            <a:t> December</a:t>
          </a:r>
          <a:endParaRPr lang="en-US">
            <a:solidFill>
              <a:srgbClr val="FF0000"/>
            </a:solidFill>
          </a:endParaRPr>
        </a:p>
      </dgm:t>
    </dgm:pt>
    <dgm:pt modelId="{D038A62D-9CDE-4F42-BA97-95EA2B792230}" type="parTrans" cxnId="{702B04AB-23AD-45FB-BF3C-567BE56CA8FA}">
      <dgm:prSet/>
      <dgm:spPr/>
      <dgm:t>
        <a:bodyPr/>
        <a:lstStyle/>
        <a:p>
          <a:endParaRPr lang="en-US"/>
        </a:p>
      </dgm:t>
    </dgm:pt>
    <dgm:pt modelId="{3F140C91-38A4-4A62-B616-674494B3C8AC}" type="sibTrans" cxnId="{702B04AB-23AD-45FB-BF3C-567BE56CA8FA}">
      <dgm:prSet/>
      <dgm:spPr/>
      <dgm:t>
        <a:bodyPr/>
        <a:lstStyle/>
        <a:p>
          <a:endParaRPr lang="en-US"/>
        </a:p>
      </dgm:t>
    </dgm:pt>
    <dgm:pt modelId="{838CE01D-D8A4-4430-B16A-D8436550AE6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120 talks by representatives of 75 businesses, universities &amp; other </a:t>
          </a:r>
          <a:r>
            <a:rPr lang="en-US" err="1"/>
            <a:t>organisations</a:t>
          </a:r>
          <a:endParaRPr lang="en-US"/>
        </a:p>
      </dgm:t>
    </dgm:pt>
    <dgm:pt modelId="{0545E21C-989C-496B-96A9-AD1DD30458A2}" type="parTrans" cxnId="{C0803A70-61D3-4576-90F1-6B77D6093E2F}">
      <dgm:prSet/>
      <dgm:spPr/>
      <dgm:t>
        <a:bodyPr/>
        <a:lstStyle/>
        <a:p>
          <a:endParaRPr lang="en-US"/>
        </a:p>
      </dgm:t>
    </dgm:pt>
    <dgm:pt modelId="{F0FDBCCD-20CA-40E5-9854-FA6F81A231D9}" type="sibTrans" cxnId="{C0803A70-61D3-4576-90F1-6B77D6093E2F}">
      <dgm:prSet/>
      <dgm:spPr/>
      <dgm:t>
        <a:bodyPr/>
        <a:lstStyle/>
        <a:p>
          <a:endParaRPr lang="en-US"/>
        </a:p>
      </dgm:t>
    </dgm:pt>
    <dgm:pt modelId="{9C3ECFCC-0E12-4985-AE9D-E1B2374930E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Students choose 5 – 6 talks</a:t>
          </a:r>
        </a:p>
      </dgm:t>
    </dgm:pt>
    <dgm:pt modelId="{CE6341B5-437F-449B-B57E-D807EDE45EC6}" type="parTrans" cxnId="{076F5BD2-CDDC-4B68-9EA1-BD11B1C3EFC2}">
      <dgm:prSet/>
      <dgm:spPr/>
      <dgm:t>
        <a:bodyPr/>
        <a:lstStyle/>
        <a:p>
          <a:endParaRPr lang="en-US"/>
        </a:p>
      </dgm:t>
    </dgm:pt>
    <dgm:pt modelId="{3B0C5103-E762-4E97-8F29-52459265D653}" type="sibTrans" cxnId="{076F5BD2-CDDC-4B68-9EA1-BD11B1C3EFC2}">
      <dgm:prSet/>
      <dgm:spPr/>
      <dgm:t>
        <a:bodyPr/>
        <a:lstStyle/>
        <a:p>
          <a:endParaRPr lang="en-US"/>
        </a:p>
      </dgm:t>
    </dgm:pt>
    <dgm:pt modelId="{C2AD7CEB-D98F-4657-948D-6EA353B5F35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Opportunity to ask questions</a:t>
          </a:r>
        </a:p>
      </dgm:t>
    </dgm:pt>
    <dgm:pt modelId="{207AD08D-8354-4F7A-90B7-16C0D067B790}" type="parTrans" cxnId="{BFE57913-961B-4ACD-ACB7-FDA5F8DE4578}">
      <dgm:prSet/>
      <dgm:spPr/>
      <dgm:t>
        <a:bodyPr/>
        <a:lstStyle/>
        <a:p>
          <a:endParaRPr lang="en-US"/>
        </a:p>
      </dgm:t>
    </dgm:pt>
    <dgm:pt modelId="{15AB20D0-5A29-4941-973B-882D6E09156C}" type="sibTrans" cxnId="{BFE57913-961B-4ACD-ACB7-FDA5F8DE4578}">
      <dgm:prSet/>
      <dgm:spPr/>
      <dgm:t>
        <a:bodyPr/>
        <a:lstStyle/>
        <a:p>
          <a:endParaRPr lang="en-US"/>
        </a:p>
      </dgm:t>
    </dgm:pt>
    <dgm:pt modelId="{7DE710D7-2860-4C64-A1E6-31E93D4E3FBF}" type="pres">
      <dgm:prSet presAssocID="{73EB999F-192E-433F-B803-68E70703F416}" presName="root" presStyleCnt="0">
        <dgm:presLayoutVars>
          <dgm:dir/>
          <dgm:resizeHandles val="exact"/>
        </dgm:presLayoutVars>
      </dgm:prSet>
      <dgm:spPr/>
    </dgm:pt>
    <dgm:pt modelId="{F5478D80-F685-4D25-8B79-0F2C251BBAD4}" type="pres">
      <dgm:prSet presAssocID="{E8C61C50-0049-45F2-BE70-51F53FFAEB40}" presName="compNode" presStyleCnt="0"/>
      <dgm:spPr/>
    </dgm:pt>
    <dgm:pt modelId="{93BBDB4A-F277-4335-A9CE-EB11A99F2C00}" type="pres">
      <dgm:prSet presAssocID="{E8C61C50-0049-45F2-BE70-51F53FFAEB40}" presName="bgRect" presStyleLbl="bgShp" presStyleIdx="0" presStyleCnt="4" custLinFactNeighborX="-24217" custLinFactNeighborY="-25781"/>
      <dgm:spPr/>
    </dgm:pt>
    <dgm:pt modelId="{357E3A19-43FB-422D-AE95-F90A9112E2B4}" type="pres">
      <dgm:prSet presAssocID="{E8C61C50-0049-45F2-BE70-51F53FFAEB40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D5265E72-413A-4955-BE53-890785C54512}" type="pres">
      <dgm:prSet presAssocID="{E8C61C50-0049-45F2-BE70-51F53FFAEB40}" presName="spaceRect" presStyleCnt="0"/>
      <dgm:spPr/>
    </dgm:pt>
    <dgm:pt modelId="{E744BA0A-0887-437D-9BA2-CFE1148CFC6A}" type="pres">
      <dgm:prSet presAssocID="{E8C61C50-0049-45F2-BE70-51F53FFAEB40}" presName="parTx" presStyleLbl="revTx" presStyleIdx="0" presStyleCnt="4">
        <dgm:presLayoutVars>
          <dgm:chMax val="0"/>
          <dgm:chPref val="0"/>
        </dgm:presLayoutVars>
      </dgm:prSet>
      <dgm:spPr/>
    </dgm:pt>
    <dgm:pt modelId="{71A9EFD4-3B57-478A-8F91-F815EB858703}" type="pres">
      <dgm:prSet presAssocID="{3F140C91-38A4-4A62-B616-674494B3C8AC}" presName="sibTrans" presStyleCnt="0"/>
      <dgm:spPr/>
    </dgm:pt>
    <dgm:pt modelId="{90057FC7-F412-49B8-A5E8-2D37F5040E87}" type="pres">
      <dgm:prSet presAssocID="{838CE01D-D8A4-4430-B16A-D8436550AE67}" presName="compNode" presStyleCnt="0"/>
      <dgm:spPr/>
    </dgm:pt>
    <dgm:pt modelId="{04FA01E1-73A0-4C3E-85A3-F5A5E6A3821D}" type="pres">
      <dgm:prSet presAssocID="{838CE01D-D8A4-4430-B16A-D8436550AE67}" presName="bgRect" presStyleLbl="bgShp" presStyleIdx="1" presStyleCnt="4"/>
      <dgm:spPr/>
    </dgm:pt>
    <dgm:pt modelId="{B0AC6829-4214-4E3B-8674-6368AB85CB93}" type="pres">
      <dgm:prSet presAssocID="{838CE01D-D8A4-4430-B16A-D8436550AE67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ilding"/>
        </a:ext>
      </dgm:extLst>
    </dgm:pt>
    <dgm:pt modelId="{C19001AB-2277-474D-8440-D61F46017AB6}" type="pres">
      <dgm:prSet presAssocID="{838CE01D-D8A4-4430-B16A-D8436550AE67}" presName="spaceRect" presStyleCnt="0"/>
      <dgm:spPr/>
    </dgm:pt>
    <dgm:pt modelId="{D9A5742E-04C9-4AC7-B0D4-EF14B028F0F2}" type="pres">
      <dgm:prSet presAssocID="{838CE01D-D8A4-4430-B16A-D8436550AE67}" presName="parTx" presStyleLbl="revTx" presStyleIdx="1" presStyleCnt="4">
        <dgm:presLayoutVars>
          <dgm:chMax val="0"/>
          <dgm:chPref val="0"/>
        </dgm:presLayoutVars>
      </dgm:prSet>
      <dgm:spPr/>
    </dgm:pt>
    <dgm:pt modelId="{BD768A41-D9B1-4C67-9092-A6BDC1ACF706}" type="pres">
      <dgm:prSet presAssocID="{F0FDBCCD-20CA-40E5-9854-FA6F81A231D9}" presName="sibTrans" presStyleCnt="0"/>
      <dgm:spPr/>
    </dgm:pt>
    <dgm:pt modelId="{D82633D6-03A7-46E9-B1E1-260464F3CF96}" type="pres">
      <dgm:prSet presAssocID="{9C3ECFCC-0E12-4985-AE9D-E1B2374930E2}" presName="compNode" presStyleCnt="0"/>
      <dgm:spPr/>
    </dgm:pt>
    <dgm:pt modelId="{7523B2BF-FE91-470E-AE0B-779EA6C61B23}" type="pres">
      <dgm:prSet presAssocID="{9C3ECFCC-0E12-4985-AE9D-E1B2374930E2}" presName="bgRect" presStyleLbl="bgShp" presStyleIdx="2" presStyleCnt="4"/>
      <dgm:spPr/>
    </dgm:pt>
    <dgm:pt modelId="{84BABBFE-D49A-4F9C-A6B0-A9E919248501}" type="pres">
      <dgm:prSet presAssocID="{9C3ECFCC-0E12-4985-AE9D-E1B2374930E2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0D38A41F-3288-4947-932A-33CE1A4C0DD0}" type="pres">
      <dgm:prSet presAssocID="{9C3ECFCC-0E12-4985-AE9D-E1B2374930E2}" presName="spaceRect" presStyleCnt="0"/>
      <dgm:spPr/>
    </dgm:pt>
    <dgm:pt modelId="{A4FA6658-C132-4941-8A61-7B7CB2B47B0C}" type="pres">
      <dgm:prSet presAssocID="{9C3ECFCC-0E12-4985-AE9D-E1B2374930E2}" presName="parTx" presStyleLbl="revTx" presStyleIdx="2" presStyleCnt="4">
        <dgm:presLayoutVars>
          <dgm:chMax val="0"/>
          <dgm:chPref val="0"/>
        </dgm:presLayoutVars>
      </dgm:prSet>
      <dgm:spPr/>
    </dgm:pt>
    <dgm:pt modelId="{DE11D92D-C983-4CE7-916D-BC0018E515D7}" type="pres">
      <dgm:prSet presAssocID="{3B0C5103-E762-4E97-8F29-52459265D653}" presName="sibTrans" presStyleCnt="0"/>
      <dgm:spPr/>
    </dgm:pt>
    <dgm:pt modelId="{4F7AADFE-70DB-4146-BA09-0A0E91C62540}" type="pres">
      <dgm:prSet presAssocID="{C2AD7CEB-D98F-4657-948D-6EA353B5F358}" presName="compNode" presStyleCnt="0"/>
      <dgm:spPr/>
    </dgm:pt>
    <dgm:pt modelId="{E72C78E5-5D0F-4F49-9CA4-B86691F6CBBB}" type="pres">
      <dgm:prSet presAssocID="{C2AD7CEB-D98F-4657-948D-6EA353B5F358}" presName="bgRect" presStyleLbl="bgShp" presStyleIdx="3" presStyleCnt="4"/>
      <dgm:spPr/>
    </dgm:pt>
    <dgm:pt modelId="{24F72870-5B3A-4724-9C41-5DC5D178C636}" type="pres">
      <dgm:prSet presAssocID="{C2AD7CEB-D98F-4657-948D-6EA353B5F358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971D64D5-2A81-4D1C-80CA-0A76BC650F23}" type="pres">
      <dgm:prSet presAssocID="{C2AD7CEB-D98F-4657-948D-6EA353B5F358}" presName="spaceRect" presStyleCnt="0"/>
      <dgm:spPr/>
    </dgm:pt>
    <dgm:pt modelId="{4FF6623D-3ED7-49C0-B7A3-435ECC9889EF}" type="pres">
      <dgm:prSet presAssocID="{C2AD7CEB-D98F-4657-948D-6EA353B5F358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FE57913-961B-4ACD-ACB7-FDA5F8DE4578}" srcId="{73EB999F-192E-433F-B803-68E70703F416}" destId="{C2AD7CEB-D98F-4657-948D-6EA353B5F358}" srcOrd="3" destOrd="0" parTransId="{207AD08D-8354-4F7A-90B7-16C0D067B790}" sibTransId="{15AB20D0-5A29-4941-973B-882D6E09156C}"/>
    <dgm:cxn modelId="{B2937439-49B5-487D-9BA4-4D4397DAF6EF}" type="presOf" srcId="{E8C61C50-0049-45F2-BE70-51F53FFAEB40}" destId="{E744BA0A-0887-437D-9BA2-CFE1148CFC6A}" srcOrd="0" destOrd="0" presId="urn:microsoft.com/office/officeart/2018/2/layout/IconVerticalSolidList"/>
    <dgm:cxn modelId="{78CD395D-F8CE-4FC1-82AE-7A51BF22EB80}" type="presOf" srcId="{838CE01D-D8A4-4430-B16A-D8436550AE67}" destId="{D9A5742E-04C9-4AC7-B0D4-EF14B028F0F2}" srcOrd="0" destOrd="0" presId="urn:microsoft.com/office/officeart/2018/2/layout/IconVerticalSolidList"/>
    <dgm:cxn modelId="{C0803A70-61D3-4576-90F1-6B77D6093E2F}" srcId="{73EB999F-192E-433F-B803-68E70703F416}" destId="{838CE01D-D8A4-4430-B16A-D8436550AE67}" srcOrd="1" destOrd="0" parTransId="{0545E21C-989C-496B-96A9-AD1DD30458A2}" sibTransId="{F0FDBCCD-20CA-40E5-9854-FA6F81A231D9}"/>
    <dgm:cxn modelId="{45EDC6A0-3639-4017-AAFD-C98BA4EE7917}" type="presOf" srcId="{73EB999F-192E-433F-B803-68E70703F416}" destId="{7DE710D7-2860-4C64-A1E6-31E93D4E3FBF}" srcOrd="0" destOrd="0" presId="urn:microsoft.com/office/officeart/2018/2/layout/IconVerticalSolidList"/>
    <dgm:cxn modelId="{702B04AB-23AD-45FB-BF3C-567BE56CA8FA}" srcId="{73EB999F-192E-433F-B803-68E70703F416}" destId="{E8C61C50-0049-45F2-BE70-51F53FFAEB40}" srcOrd="0" destOrd="0" parTransId="{D038A62D-9CDE-4F42-BA97-95EA2B792230}" sibTransId="{3F140C91-38A4-4A62-B616-674494B3C8AC}"/>
    <dgm:cxn modelId="{F4747BC0-7AAF-44F3-8DC6-85C2653B664D}" type="presOf" srcId="{C2AD7CEB-D98F-4657-948D-6EA353B5F358}" destId="{4FF6623D-3ED7-49C0-B7A3-435ECC9889EF}" srcOrd="0" destOrd="0" presId="urn:microsoft.com/office/officeart/2018/2/layout/IconVerticalSolidList"/>
    <dgm:cxn modelId="{A5633FC9-9740-4A84-98CD-D3403A62F1D9}" type="presOf" srcId="{9C3ECFCC-0E12-4985-AE9D-E1B2374930E2}" destId="{A4FA6658-C132-4941-8A61-7B7CB2B47B0C}" srcOrd="0" destOrd="0" presId="urn:microsoft.com/office/officeart/2018/2/layout/IconVerticalSolidList"/>
    <dgm:cxn modelId="{076F5BD2-CDDC-4B68-9EA1-BD11B1C3EFC2}" srcId="{73EB999F-192E-433F-B803-68E70703F416}" destId="{9C3ECFCC-0E12-4985-AE9D-E1B2374930E2}" srcOrd="2" destOrd="0" parTransId="{CE6341B5-437F-449B-B57E-D807EDE45EC6}" sibTransId="{3B0C5103-E762-4E97-8F29-52459265D653}"/>
    <dgm:cxn modelId="{34B90B99-8B77-4EDC-A99A-1B61DBA1E8E4}" type="presParOf" srcId="{7DE710D7-2860-4C64-A1E6-31E93D4E3FBF}" destId="{F5478D80-F685-4D25-8B79-0F2C251BBAD4}" srcOrd="0" destOrd="0" presId="urn:microsoft.com/office/officeart/2018/2/layout/IconVerticalSolidList"/>
    <dgm:cxn modelId="{9CD7C613-8264-4FCB-A6BA-A260D8C9D820}" type="presParOf" srcId="{F5478D80-F685-4D25-8B79-0F2C251BBAD4}" destId="{93BBDB4A-F277-4335-A9CE-EB11A99F2C00}" srcOrd="0" destOrd="0" presId="urn:microsoft.com/office/officeart/2018/2/layout/IconVerticalSolidList"/>
    <dgm:cxn modelId="{B71C5FAF-CB12-455D-B9FC-A891D7453F7A}" type="presParOf" srcId="{F5478D80-F685-4D25-8B79-0F2C251BBAD4}" destId="{357E3A19-43FB-422D-AE95-F90A9112E2B4}" srcOrd="1" destOrd="0" presId="urn:microsoft.com/office/officeart/2018/2/layout/IconVerticalSolidList"/>
    <dgm:cxn modelId="{947807A4-A53A-4A32-86C6-4A47F4B2A21C}" type="presParOf" srcId="{F5478D80-F685-4D25-8B79-0F2C251BBAD4}" destId="{D5265E72-413A-4955-BE53-890785C54512}" srcOrd="2" destOrd="0" presId="urn:microsoft.com/office/officeart/2018/2/layout/IconVerticalSolidList"/>
    <dgm:cxn modelId="{07BB350C-2821-47A0-8ACE-3E3BA85584B0}" type="presParOf" srcId="{F5478D80-F685-4D25-8B79-0F2C251BBAD4}" destId="{E744BA0A-0887-437D-9BA2-CFE1148CFC6A}" srcOrd="3" destOrd="0" presId="urn:microsoft.com/office/officeart/2018/2/layout/IconVerticalSolidList"/>
    <dgm:cxn modelId="{DA92FD45-F206-4F09-A366-C95DEA45065F}" type="presParOf" srcId="{7DE710D7-2860-4C64-A1E6-31E93D4E3FBF}" destId="{71A9EFD4-3B57-478A-8F91-F815EB858703}" srcOrd="1" destOrd="0" presId="urn:microsoft.com/office/officeart/2018/2/layout/IconVerticalSolidList"/>
    <dgm:cxn modelId="{056D0C34-5921-41C4-8041-11D56C1F0083}" type="presParOf" srcId="{7DE710D7-2860-4C64-A1E6-31E93D4E3FBF}" destId="{90057FC7-F412-49B8-A5E8-2D37F5040E87}" srcOrd="2" destOrd="0" presId="urn:microsoft.com/office/officeart/2018/2/layout/IconVerticalSolidList"/>
    <dgm:cxn modelId="{254CBF7E-680F-4B93-890B-45D07BECC195}" type="presParOf" srcId="{90057FC7-F412-49B8-A5E8-2D37F5040E87}" destId="{04FA01E1-73A0-4C3E-85A3-F5A5E6A3821D}" srcOrd="0" destOrd="0" presId="urn:microsoft.com/office/officeart/2018/2/layout/IconVerticalSolidList"/>
    <dgm:cxn modelId="{AEFDEBE9-D9F9-4BCE-ADB6-AB99DE6F7507}" type="presParOf" srcId="{90057FC7-F412-49B8-A5E8-2D37F5040E87}" destId="{B0AC6829-4214-4E3B-8674-6368AB85CB93}" srcOrd="1" destOrd="0" presId="urn:microsoft.com/office/officeart/2018/2/layout/IconVerticalSolidList"/>
    <dgm:cxn modelId="{EFF4E043-DCCD-423B-920D-36693EA5A287}" type="presParOf" srcId="{90057FC7-F412-49B8-A5E8-2D37F5040E87}" destId="{C19001AB-2277-474D-8440-D61F46017AB6}" srcOrd="2" destOrd="0" presId="urn:microsoft.com/office/officeart/2018/2/layout/IconVerticalSolidList"/>
    <dgm:cxn modelId="{0D0E820B-053A-4004-983A-38679E7A6742}" type="presParOf" srcId="{90057FC7-F412-49B8-A5E8-2D37F5040E87}" destId="{D9A5742E-04C9-4AC7-B0D4-EF14B028F0F2}" srcOrd="3" destOrd="0" presId="urn:microsoft.com/office/officeart/2018/2/layout/IconVerticalSolidList"/>
    <dgm:cxn modelId="{FAACFC70-012E-40A0-B0AB-DC6AF3F8087A}" type="presParOf" srcId="{7DE710D7-2860-4C64-A1E6-31E93D4E3FBF}" destId="{BD768A41-D9B1-4C67-9092-A6BDC1ACF706}" srcOrd="3" destOrd="0" presId="urn:microsoft.com/office/officeart/2018/2/layout/IconVerticalSolidList"/>
    <dgm:cxn modelId="{C04C4F17-AEC4-4F1A-98C9-1DE3CDC6BB12}" type="presParOf" srcId="{7DE710D7-2860-4C64-A1E6-31E93D4E3FBF}" destId="{D82633D6-03A7-46E9-B1E1-260464F3CF96}" srcOrd="4" destOrd="0" presId="urn:microsoft.com/office/officeart/2018/2/layout/IconVerticalSolidList"/>
    <dgm:cxn modelId="{BBFA4FE0-37E4-4C3F-B935-B77C76F7CCDE}" type="presParOf" srcId="{D82633D6-03A7-46E9-B1E1-260464F3CF96}" destId="{7523B2BF-FE91-470E-AE0B-779EA6C61B23}" srcOrd="0" destOrd="0" presId="urn:microsoft.com/office/officeart/2018/2/layout/IconVerticalSolidList"/>
    <dgm:cxn modelId="{90F080D2-5881-4F82-86EB-E24B66184F7E}" type="presParOf" srcId="{D82633D6-03A7-46E9-B1E1-260464F3CF96}" destId="{84BABBFE-D49A-4F9C-A6B0-A9E919248501}" srcOrd="1" destOrd="0" presId="urn:microsoft.com/office/officeart/2018/2/layout/IconVerticalSolidList"/>
    <dgm:cxn modelId="{842C4DC0-E2A0-483A-866B-E9B5A7D19DD3}" type="presParOf" srcId="{D82633D6-03A7-46E9-B1E1-260464F3CF96}" destId="{0D38A41F-3288-4947-932A-33CE1A4C0DD0}" srcOrd="2" destOrd="0" presId="urn:microsoft.com/office/officeart/2018/2/layout/IconVerticalSolidList"/>
    <dgm:cxn modelId="{0D450BE2-3CC0-4EDE-ADE4-23DF15464869}" type="presParOf" srcId="{D82633D6-03A7-46E9-B1E1-260464F3CF96}" destId="{A4FA6658-C132-4941-8A61-7B7CB2B47B0C}" srcOrd="3" destOrd="0" presId="urn:microsoft.com/office/officeart/2018/2/layout/IconVerticalSolidList"/>
    <dgm:cxn modelId="{9960C852-5921-4A8C-8EBE-C99E7CD8DBD6}" type="presParOf" srcId="{7DE710D7-2860-4C64-A1E6-31E93D4E3FBF}" destId="{DE11D92D-C983-4CE7-916D-BC0018E515D7}" srcOrd="5" destOrd="0" presId="urn:microsoft.com/office/officeart/2018/2/layout/IconVerticalSolidList"/>
    <dgm:cxn modelId="{D698B68A-A261-43F8-A194-C77AB1651DB0}" type="presParOf" srcId="{7DE710D7-2860-4C64-A1E6-31E93D4E3FBF}" destId="{4F7AADFE-70DB-4146-BA09-0A0E91C62540}" srcOrd="6" destOrd="0" presId="urn:microsoft.com/office/officeart/2018/2/layout/IconVerticalSolidList"/>
    <dgm:cxn modelId="{BF118BB0-34F8-4A70-966E-F741C5952974}" type="presParOf" srcId="{4F7AADFE-70DB-4146-BA09-0A0E91C62540}" destId="{E72C78E5-5D0F-4F49-9CA4-B86691F6CBBB}" srcOrd="0" destOrd="0" presId="urn:microsoft.com/office/officeart/2018/2/layout/IconVerticalSolidList"/>
    <dgm:cxn modelId="{F6CFA695-251E-4168-864C-2339A6686A3C}" type="presParOf" srcId="{4F7AADFE-70DB-4146-BA09-0A0E91C62540}" destId="{24F72870-5B3A-4724-9C41-5DC5D178C636}" srcOrd="1" destOrd="0" presId="urn:microsoft.com/office/officeart/2018/2/layout/IconVerticalSolidList"/>
    <dgm:cxn modelId="{B8B3797A-C3D7-49B4-81D7-CE2D6D0395BC}" type="presParOf" srcId="{4F7AADFE-70DB-4146-BA09-0A0E91C62540}" destId="{971D64D5-2A81-4D1C-80CA-0A76BC650F23}" srcOrd="2" destOrd="0" presId="urn:microsoft.com/office/officeart/2018/2/layout/IconVerticalSolidList"/>
    <dgm:cxn modelId="{C0A5B3ED-1C4A-4640-BADF-9C57293A2FE3}" type="presParOf" srcId="{4F7AADFE-70DB-4146-BA09-0A0E91C62540}" destId="{4FF6623D-3ED7-49C0-B7A3-435ECC9889E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5312B9-DC0D-4E49-AD48-8F478FBC75F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E41563-ABA9-4CD0-BF68-7AC3FE2EF4C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BREAK FROM STUDY</a:t>
          </a:r>
          <a:endParaRPr lang="en-US"/>
        </a:p>
      </dgm:t>
    </dgm:pt>
    <dgm:pt modelId="{D5E6844E-5599-498C-9A30-D5D5315B5BB6}" type="parTrans" cxnId="{A6C52D98-0A76-4904-830A-02744BD6FB37}">
      <dgm:prSet/>
      <dgm:spPr/>
      <dgm:t>
        <a:bodyPr/>
        <a:lstStyle/>
        <a:p>
          <a:endParaRPr lang="en-US"/>
        </a:p>
      </dgm:t>
    </dgm:pt>
    <dgm:pt modelId="{0BCCD5DA-6912-4FA0-B136-0FAC9588F60D}" type="sibTrans" cxnId="{A6C52D98-0A76-4904-830A-02744BD6FB37}">
      <dgm:prSet/>
      <dgm:spPr/>
      <dgm:t>
        <a:bodyPr/>
        <a:lstStyle/>
        <a:p>
          <a:endParaRPr lang="en-US"/>
        </a:p>
      </dgm:t>
    </dgm:pt>
    <dgm:pt modelId="{0581303A-5F97-4C38-A932-072F15CEF4B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>
              <a:solidFill>
                <a:srgbClr val="FF0000"/>
              </a:solidFill>
            </a:rPr>
            <a:t>DEVELOP SKILLS &amp; GAIN EXPERIENCES</a:t>
          </a:r>
          <a:endParaRPr lang="en-US" b="1">
            <a:solidFill>
              <a:srgbClr val="FF0000"/>
            </a:solidFill>
          </a:endParaRPr>
        </a:p>
      </dgm:t>
    </dgm:pt>
    <dgm:pt modelId="{D1C5EE3B-EB98-4646-864F-1D2CB0DE0EAF}" type="parTrans" cxnId="{92CA1B1A-7B66-4CD8-BA1F-7A65AFD79B49}">
      <dgm:prSet/>
      <dgm:spPr/>
      <dgm:t>
        <a:bodyPr/>
        <a:lstStyle/>
        <a:p>
          <a:endParaRPr lang="en-US"/>
        </a:p>
      </dgm:t>
    </dgm:pt>
    <dgm:pt modelId="{C320B677-744D-4352-B53D-40B22F478A74}" type="sibTrans" cxnId="{92CA1B1A-7B66-4CD8-BA1F-7A65AFD79B49}">
      <dgm:prSet/>
      <dgm:spPr/>
      <dgm:t>
        <a:bodyPr/>
        <a:lstStyle/>
        <a:p>
          <a:endParaRPr lang="en-US"/>
        </a:p>
      </dgm:t>
    </dgm:pt>
    <dgm:pt modelId="{1782F65B-C588-4A28-BACA-80184426776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TEST OUT A CAREER IDEA</a:t>
          </a:r>
          <a:endParaRPr lang="en-US"/>
        </a:p>
      </dgm:t>
    </dgm:pt>
    <dgm:pt modelId="{B3038941-EFE5-4C12-A45D-D8C1232CE4E0}" type="parTrans" cxnId="{B93762FB-0990-4EE9-9D43-3D0A986A0A8B}">
      <dgm:prSet/>
      <dgm:spPr/>
      <dgm:t>
        <a:bodyPr/>
        <a:lstStyle/>
        <a:p>
          <a:endParaRPr lang="en-US"/>
        </a:p>
      </dgm:t>
    </dgm:pt>
    <dgm:pt modelId="{2FEDFE79-42A3-4795-B174-83A91CDE7599}" type="sibTrans" cxnId="{B93762FB-0990-4EE9-9D43-3D0A986A0A8B}">
      <dgm:prSet/>
      <dgm:spPr/>
      <dgm:t>
        <a:bodyPr/>
        <a:lstStyle/>
        <a:p>
          <a:endParaRPr lang="en-US"/>
        </a:p>
      </dgm:t>
    </dgm:pt>
    <dgm:pt modelId="{5263C418-E610-4FB5-8F10-EA7494E06C92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VALUABLE ON CV</a:t>
          </a:r>
          <a:endParaRPr lang="en-US"/>
        </a:p>
      </dgm:t>
    </dgm:pt>
    <dgm:pt modelId="{B1102226-4384-4C79-A3B6-79C37508F399}" type="parTrans" cxnId="{ADF8400D-9279-40B4-BA28-5540016783F4}">
      <dgm:prSet/>
      <dgm:spPr/>
      <dgm:t>
        <a:bodyPr/>
        <a:lstStyle/>
        <a:p>
          <a:endParaRPr lang="en-US"/>
        </a:p>
      </dgm:t>
    </dgm:pt>
    <dgm:pt modelId="{E650A460-CAC7-4343-B2C9-C8E18E14069F}" type="sibTrans" cxnId="{ADF8400D-9279-40B4-BA28-5540016783F4}">
      <dgm:prSet/>
      <dgm:spPr/>
      <dgm:t>
        <a:bodyPr/>
        <a:lstStyle/>
        <a:p>
          <a:endParaRPr lang="en-US"/>
        </a:p>
      </dgm:t>
    </dgm:pt>
    <dgm:pt modelId="{B0F519C7-6D9B-4F00-842D-A2004E6A344E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TIME TO REFLECT &amp; FOCUS</a:t>
          </a:r>
          <a:endParaRPr lang="en-US"/>
        </a:p>
      </dgm:t>
    </dgm:pt>
    <dgm:pt modelId="{50E74176-34AB-40DF-A6E5-C23088066807}" type="parTrans" cxnId="{6C2E27C4-CA29-4A17-8FED-863F79DCED60}">
      <dgm:prSet/>
      <dgm:spPr/>
      <dgm:t>
        <a:bodyPr/>
        <a:lstStyle/>
        <a:p>
          <a:endParaRPr lang="en-US"/>
        </a:p>
      </dgm:t>
    </dgm:pt>
    <dgm:pt modelId="{B4D8FC0F-FEFD-4FF2-8470-B8FE2691A5F9}" type="sibTrans" cxnId="{6C2E27C4-CA29-4A17-8FED-863F79DCED60}">
      <dgm:prSet/>
      <dgm:spPr/>
      <dgm:t>
        <a:bodyPr/>
        <a:lstStyle/>
        <a:p>
          <a:endParaRPr lang="en-US"/>
        </a:p>
      </dgm:t>
    </dgm:pt>
    <dgm:pt modelId="{83D240A2-580E-4285-9FD5-15C83A1428E4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SAVE MONEY FOR UNIVERSITY</a:t>
          </a:r>
          <a:endParaRPr lang="en-US"/>
        </a:p>
      </dgm:t>
    </dgm:pt>
    <dgm:pt modelId="{8E97CBE7-B992-4A6A-9343-11350B096AE9}" type="parTrans" cxnId="{8E8C2ED2-7CDF-435F-80B3-F87F73FADD89}">
      <dgm:prSet/>
      <dgm:spPr/>
      <dgm:t>
        <a:bodyPr/>
        <a:lstStyle/>
        <a:p>
          <a:endParaRPr lang="en-US"/>
        </a:p>
      </dgm:t>
    </dgm:pt>
    <dgm:pt modelId="{C9DF64C9-B664-4580-8068-1B8882DC3534}" type="sibTrans" cxnId="{8E8C2ED2-7CDF-435F-80B3-F87F73FADD89}">
      <dgm:prSet/>
      <dgm:spPr/>
      <dgm:t>
        <a:bodyPr/>
        <a:lstStyle/>
        <a:p>
          <a:endParaRPr lang="en-US"/>
        </a:p>
      </dgm:t>
    </dgm:pt>
    <dgm:pt modelId="{8621CCE2-4C13-4115-9A26-E3ED30EAFD57}" type="pres">
      <dgm:prSet presAssocID="{D65312B9-DC0D-4E49-AD48-8F478FBC75F9}" presName="root" presStyleCnt="0">
        <dgm:presLayoutVars>
          <dgm:dir/>
          <dgm:resizeHandles val="exact"/>
        </dgm:presLayoutVars>
      </dgm:prSet>
      <dgm:spPr/>
    </dgm:pt>
    <dgm:pt modelId="{EB0AC590-A673-47FD-88C2-6CDC68CD3CA3}" type="pres">
      <dgm:prSet presAssocID="{8EE41563-ABA9-4CD0-BF68-7AC3FE2EF4C9}" presName="compNode" presStyleCnt="0"/>
      <dgm:spPr/>
    </dgm:pt>
    <dgm:pt modelId="{86D4A255-39FE-4433-A903-0C3B68D9090F}" type="pres">
      <dgm:prSet presAssocID="{8EE41563-ABA9-4CD0-BF68-7AC3FE2EF4C9}" presName="bgRect" presStyleLbl="bgShp" presStyleIdx="0" presStyleCnt="6"/>
      <dgm:spPr/>
    </dgm:pt>
    <dgm:pt modelId="{961E4EB0-D61C-44D9-AB23-DB0003A96544}" type="pres">
      <dgm:prSet presAssocID="{8EE41563-ABA9-4CD0-BF68-7AC3FE2EF4C9}" presName="iconRect" presStyleLbl="node1" presStyleIdx="0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ffee"/>
        </a:ext>
      </dgm:extLst>
    </dgm:pt>
    <dgm:pt modelId="{586D2A6A-C57E-4DE4-8EEE-B9AB19AF6E34}" type="pres">
      <dgm:prSet presAssocID="{8EE41563-ABA9-4CD0-BF68-7AC3FE2EF4C9}" presName="spaceRect" presStyleCnt="0"/>
      <dgm:spPr/>
    </dgm:pt>
    <dgm:pt modelId="{8EAA8AC9-2041-499A-8D5E-E23E78FF5764}" type="pres">
      <dgm:prSet presAssocID="{8EE41563-ABA9-4CD0-BF68-7AC3FE2EF4C9}" presName="parTx" presStyleLbl="revTx" presStyleIdx="0" presStyleCnt="6">
        <dgm:presLayoutVars>
          <dgm:chMax val="0"/>
          <dgm:chPref val="0"/>
        </dgm:presLayoutVars>
      </dgm:prSet>
      <dgm:spPr/>
    </dgm:pt>
    <dgm:pt modelId="{EB3E6558-9829-4E1E-B8AA-B0EA90AF65A8}" type="pres">
      <dgm:prSet presAssocID="{0BCCD5DA-6912-4FA0-B136-0FAC9588F60D}" presName="sibTrans" presStyleCnt="0"/>
      <dgm:spPr/>
    </dgm:pt>
    <dgm:pt modelId="{59B0F8F0-EA5D-4E7F-9B29-E9B6F9DC1ADB}" type="pres">
      <dgm:prSet presAssocID="{0581303A-5F97-4C38-A932-072F15CEF4B7}" presName="compNode" presStyleCnt="0"/>
      <dgm:spPr/>
    </dgm:pt>
    <dgm:pt modelId="{A27E0F19-C190-47A3-85EF-2631005D3CBF}" type="pres">
      <dgm:prSet presAssocID="{0581303A-5F97-4C38-A932-072F15CEF4B7}" presName="bgRect" presStyleLbl="bgShp" presStyleIdx="1" presStyleCnt="6"/>
      <dgm:spPr/>
    </dgm:pt>
    <dgm:pt modelId="{2841C68D-C775-4DEE-BFCA-D422675A0E6C}" type="pres">
      <dgm:prSet presAssocID="{0581303A-5F97-4C38-A932-072F15CEF4B7}" presName="iconRect" presStyleLbl="node1" presStyleIdx="1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iefcase"/>
        </a:ext>
      </dgm:extLst>
    </dgm:pt>
    <dgm:pt modelId="{4738DC11-FACB-4493-8D2E-FCD9E182E5F4}" type="pres">
      <dgm:prSet presAssocID="{0581303A-5F97-4C38-A932-072F15CEF4B7}" presName="spaceRect" presStyleCnt="0"/>
      <dgm:spPr/>
    </dgm:pt>
    <dgm:pt modelId="{10886339-28AC-4B9D-A7B0-77A995838C6A}" type="pres">
      <dgm:prSet presAssocID="{0581303A-5F97-4C38-A932-072F15CEF4B7}" presName="parTx" presStyleLbl="revTx" presStyleIdx="1" presStyleCnt="6">
        <dgm:presLayoutVars>
          <dgm:chMax val="0"/>
          <dgm:chPref val="0"/>
        </dgm:presLayoutVars>
      </dgm:prSet>
      <dgm:spPr/>
    </dgm:pt>
    <dgm:pt modelId="{513FEE8F-F064-4DB0-963B-D625DFFD9F7C}" type="pres">
      <dgm:prSet presAssocID="{C320B677-744D-4352-B53D-40B22F478A74}" presName="sibTrans" presStyleCnt="0"/>
      <dgm:spPr/>
    </dgm:pt>
    <dgm:pt modelId="{1AD54580-31CA-46F3-B5E9-E69235C217D7}" type="pres">
      <dgm:prSet presAssocID="{1782F65B-C588-4A28-BACA-801844267765}" presName="compNode" presStyleCnt="0"/>
      <dgm:spPr/>
    </dgm:pt>
    <dgm:pt modelId="{AD4B135F-1B53-4F86-9A35-CA02F070B7C4}" type="pres">
      <dgm:prSet presAssocID="{1782F65B-C588-4A28-BACA-801844267765}" presName="bgRect" presStyleLbl="bgShp" presStyleIdx="2" presStyleCnt="6"/>
      <dgm:spPr/>
    </dgm:pt>
    <dgm:pt modelId="{C3F8016D-C60F-4DB7-8CA4-8E95A7F28D27}" type="pres">
      <dgm:prSet presAssocID="{1782F65B-C588-4A28-BACA-801844267765}" presName="iconRect" presStyleLbl="node1" presStyleIdx="2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0EE3AE5F-557A-4AD8-BA04-103157A394A3}" type="pres">
      <dgm:prSet presAssocID="{1782F65B-C588-4A28-BACA-801844267765}" presName="spaceRect" presStyleCnt="0"/>
      <dgm:spPr/>
    </dgm:pt>
    <dgm:pt modelId="{1B12514D-664B-47C6-948A-BEF7EBDA9151}" type="pres">
      <dgm:prSet presAssocID="{1782F65B-C588-4A28-BACA-801844267765}" presName="parTx" presStyleLbl="revTx" presStyleIdx="2" presStyleCnt="6">
        <dgm:presLayoutVars>
          <dgm:chMax val="0"/>
          <dgm:chPref val="0"/>
        </dgm:presLayoutVars>
      </dgm:prSet>
      <dgm:spPr/>
    </dgm:pt>
    <dgm:pt modelId="{7EA9A4D9-54E7-407C-917E-C6622F8B355D}" type="pres">
      <dgm:prSet presAssocID="{2FEDFE79-42A3-4795-B174-83A91CDE7599}" presName="sibTrans" presStyleCnt="0"/>
      <dgm:spPr/>
    </dgm:pt>
    <dgm:pt modelId="{BFD875F6-38E5-4302-8D94-5C986D3A07D8}" type="pres">
      <dgm:prSet presAssocID="{5263C418-E610-4FB5-8F10-EA7494E06C92}" presName="compNode" presStyleCnt="0"/>
      <dgm:spPr/>
    </dgm:pt>
    <dgm:pt modelId="{FDD038C5-9652-44CD-B3D9-D861F69F5ABE}" type="pres">
      <dgm:prSet presAssocID="{5263C418-E610-4FB5-8F10-EA7494E06C92}" presName="bgRect" presStyleLbl="bgShp" presStyleIdx="3" presStyleCnt="6"/>
      <dgm:spPr/>
    </dgm:pt>
    <dgm:pt modelId="{E592B7DE-7C88-45B1-8730-C35505DE2228}" type="pres">
      <dgm:prSet presAssocID="{5263C418-E610-4FB5-8F10-EA7494E06C92}" presName="iconRect" presStyleLbl="node1" presStyleIdx="3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481D4246-935B-4D04-95EE-D823B40EFA5A}" type="pres">
      <dgm:prSet presAssocID="{5263C418-E610-4FB5-8F10-EA7494E06C92}" presName="spaceRect" presStyleCnt="0"/>
      <dgm:spPr/>
    </dgm:pt>
    <dgm:pt modelId="{041D6650-80D4-47DC-9E13-0D187B17B41A}" type="pres">
      <dgm:prSet presAssocID="{5263C418-E610-4FB5-8F10-EA7494E06C92}" presName="parTx" presStyleLbl="revTx" presStyleIdx="3" presStyleCnt="6">
        <dgm:presLayoutVars>
          <dgm:chMax val="0"/>
          <dgm:chPref val="0"/>
        </dgm:presLayoutVars>
      </dgm:prSet>
      <dgm:spPr/>
    </dgm:pt>
    <dgm:pt modelId="{5B2C0DC7-F590-4E3D-8243-AAEF424DB5A8}" type="pres">
      <dgm:prSet presAssocID="{E650A460-CAC7-4343-B2C9-C8E18E14069F}" presName="sibTrans" presStyleCnt="0"/>
      <dgm:spPr/>
    </dgm:pt>
    <dgm:pt modelId="{BEA7EA47-0BB6-42DB-91AA-1438FC823FA3}" type="pres">
      <dgm:prSet presAssocID="{B0F519C7-6D9B-4F00-842D-A2004E6A344E}" presName="compNode" presStyleCnt="0"/>
      <dgm:spPr/>
    </dgm:pt>
    <dgm:pt modelId="{F7536355-089F-4646-8218-44886BC4D0CF}" type="pres">
      <dgm:prSet presAssocID="{B0F519C7-6D9B-4F00-842D-A2004E6A344E}" presName="bgRect" presStyleLbl="bgShp" presStyleIdx="4" presStyleCnt="6"/>
      <dgm:spPr/>
    </dgm:pt>
    <dgm:pt modelId="{D20B52F3-F350-4F9D-B297-A9E9B55DA332}" type="pres">
      <dgm:prSet presAssocID="{B0F519C7-6D9B-4F00-842D-A2004E6A344E}" presName="iconRect" presStyleLbl="node1" presStyleIdx="4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3B2D2BA7-08DF-490E-9ECD-7FE1B1525F49}" type="pres">
      <dgm:prSet presAssocID="{B0F519C7-6D9B-4F00-842D-A2004E6A344E}" presName="spaceRect" presStyleCnt="0"/>
      <dgm:spPr/>
    </dgm:pt>
    <dgm:pt modelId="{BB5423F7-17C1-4CCD-B374-B4AB3E0E5CAF}" type="pres">
      <dgm:prSet presAssocID="{B0F519C7-6D9B-4F00-842D-A2004E6A344E}" presName="parTx" presStyleLbl="revTx" presStyleIdx="4" presStyleCnt="6">
        <dgm:presLayoutVars>
          <dgm:chMax val="0"/>
          <dgm:chPref val="0"/>
        </dgm:presLayoutVars>
      </dgm:prSet>
      <dgm:spPr/>
    </dgm:pt>
    <dgm:pt modelId="{B4706129-FC76-4BBE-8E81-C84F2CD5447D}" type="pres">
      <dgm:prSet presAssocID="{B4D8FC0F-FEFD-4FF2-8470-B8FE2691A5F9}" presName="sibTrans" presStyleCnt="0"/>
      <dgm:spPr/>
    </dgm:pt>
    <dgm:pt modelId="{D79F003C-E28D-4946-9EA7-55E00C9FD5FD}" type="pres">
      <dgm:prSet presAssocID="{83D240A2-580E-4285-9FD5-15C83A1428E4}" presName="compNode" presStyleCnt="0"/>
      <dgm:spPr/>
    </dgm:pt>
    <dgm:pt modelId="{F212CACB-CD2C-45B4-B6DF-638CFFDFFB8F}" type="pres">
      <dgm:prSet presAssocID="{83D240A2-580E-4285-9FD5-15C83A1428E4}" presName="bgRect" presStyleLbl="bgShp" presStyleIdx="5" presStyleCnt="6"/>
      <dgm:spPr/>
    </dgm:pt>
    <dgm:pt modelId="{5848FB7B-2A2D-4F84-AF81-A4355E974C02}" type="pres">
      <dgm:prSet presAssocID="{83D240A2-580E-4285-9FD5-15C83A1428E4}" presName="iconRect" presStyleLbl="node1" presStyleIdx="5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iggy Bank"/>
        </a:ext>
      </dgm:extLst>
    </dgm:pt>
    <dgm:pt modelId="{1F57F8E2-8FF8-42BB-AF6D-F112B3E74D99}" type="pres">
      <dgm:prSet presAssocID="{83D240A2-580E-4285-9FD5-15C83A1428E4}" presName="spaceRect" presStyleCnt="0"/>
      <dgm:spPr/>
    </dgm:pt>
    <dgm:pt modelId="{998466E5-E93E-4AB4-8872-2CF843216CFC}" type="pres">
      <dgm:prSet presAssocID="{83D240A2-580E-4285-9FD5-15C83A1428E4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ADF8400D-9279-40B4-BA28-5540016783F4}" srcId="{D65312B9-DC0D-4E49-AD48-8F478FBC75F9}" destId="{5263C418-E610-4FB5-8F10-EA7494E06C92}" srcOrd="3" destOrd="0" parTransId="{B1102226-4384-4C79-A3B6-79C37508F399}" sibTransId="{E650A460-CAC7-4343-B2C9-C8E18E14069F}"/>
    <dgm:cxn modelId="{ACF2D518-B3FE-4C7F-99CA-B19181205AF0}" type="presOf" srcId="{D65312B9-DC0D-4E49-AD48-8F478FBC75F9}" destId="{8621CCE2-4C13-4115-9A26-E3ED30EAFD57}" srcOrd="0" destOrd="0" presId="urn:microsoft.com/office/officeart/2018/2/layout/IconVerticalSolidList"/>
    <dgm:cxn modelId="{92CA1B1A-7B66-4CD8-BA1F-7A65AFD79B49}" srcId="{D65312B9-DC0D-4E49-AD48-8F478FBC75F9}" destId="{0581303A-5F97-4C38-A932-072F15CEF4B7}" srcOrd="1" destOrd="0" parTransId="{D1C5EE3B-EB98-4646-864F-1D2CB0DE0EAF}" sibTransId="{C320B677-744D-4352-B53D-40B22F478A74}"/>
    <dgm:cxn modelId="{92AB0398-B328-4868-B028-FAF03DE152CC}" type="presOf" srcId="{8EE41563-ABA9-4CD0-BF68-7AC3FE2EF4C9}" destId="{8EAA8AC9-2041-499A-8D5E-E23E78FF5764}" srcOrd="0" destOrd="0" presId="urn:microsoft.com/office/officeart/2018/2/layout/IconVerticalSolidList"/>
    <dgm:cxn modelId="{A6C52D98-0A76-4904-830A-02744BD6FB37}" srcId="{D65312B9-DC0D-4E49-AD48-8F478FBC75F9}" destId="{8EE41563-ABA9-4CD0-BF68-7AC3FE2EF4C9}" srcOrd="0" destOrd="0" parTransId="{D5E6844E-5599-498C-9A30-D5D5315B5BB6}" sibTransId="{0BCCD5DA-6912-4FA0-B136-0FAC9588F60D}"/>
    <dgm:cxn modelId="{EE3D6FAC-F3B4-4101-9A07-6BE042A41A23}" type="presOf" srcId="{5263C418-E610-4FB5-8F10-EA7494E06C92}" destId="{041D6650-80D4-47DC-9E13-0D187B17B41A}" srcOrd="0" destOrd="0" presId="urn:microsoft.com/office/officeart/2018/2/layout/IconVerticalSolidList"/>
    <dgm:cxn modelId="{6C2E27C4-CA29-4A17-8FED-863F79DCED60}" srcId="{D65312B9-DC0D-4E49-AD48-8F478FBC75F9}" destId="{B0F519C7-6D9B-4F00-842D-A2004E6A344E}" srcOrd="4" destOrd="0" parTransId="{50E74176-34AB-40DF-A6E5-C23088066807}" sibTransId="{B4D8FC0F-FEFD-4FF2-8470-B8FE2691A5F9}"/>
    <dgm:cxn modelId="{7F22D4C5-0E32-4C70-807E-A09EAE326CAF}" type="presOf" srcId="{1782F65B-C588-4A28-BACA-801844267765}" destId="{1B12514D-664B-47C6-948A-BEF7EBDA9151}" srcOrd="0" destOrd="0" presId="urn:microsoft.com/office/officeart/2018/2/layout/IconVerticalSolidList"/>
    <dgm:cxn modelId="{8E8C2ED2-7CDF-435F-80B3-F87F73FADD89}" srcId="{D65312B9-DC0D-4E49-AD48-8F478FBC75F9}" destId="{83D240A2-580E-4285-9FD5-15C83A1428E4}" srcOrd="5" destOrd="0" parTransId="{8E97CBE7-B992-4A6A-9343-11350B096AE9}" sibTransId="{C9DF64C9-B664-4580-8068-1B8882DC3534}"/>
    <dgm:cxn modelId="{9B0296D8-A7BA-48F5-8DC1-2F0996F0FE72}" type="presOf" srcId="{83D240A2-580E-4285-9FD5-15C83A1428E4}" destId="{998466E5-E93E-4AB4-8872-2CF843216CFC}" srcOrd="0" destOrd="0" presId="urn:microsoft.com/office/officeart/2018/2/layout/IconVerticalSolidList"/>
    <dgm:cxn modelId="{9FA4D0DC-3A46-4EE8-AB01-A327C2FCDF0A}" type="presOf" srcId="{0581303A-5F97-4C38-A932-072F15CEF4B7}" destId="{10886339-28AC-4B9D-A7B0-77A995838C6A}" srcOrd="0" destOrd="0" presId="urn:microsoft.com/office/officeart/2018/2/layout/IconVerticalSolidList"/>
    <dgm:cxn modelId="{BC1646E5-94BD-4C6E-9225-1F150757C2DF}" type="presOf" srcId="{B0F519C7-6D9B-4F00-842D-A2004E6A344E}" destId="{BB5423F7-17C1-4CCD-B374-B4AB3E0E5CAF}" srcOrd="0" destOrd="0" presId="urn:microsoft.com/office/officeart/2018/2/layout/IconVerticalSolidList"/>
    <dgm:cxn modelId="{B93762FB-0990-4EE9-9D43-3D0A986A0A8B}" srcId="{D65312B9-DC0D-4E49-AD48-8F478FBC75F9}" destId="{1782F65B-C588-4A28-BACA-801844267765}" srcOrd="2" destOrd="0" parTransId="{B3038941-EFE5-4C12-A45D-D8C1232CE4E0}" sibTransId="{2FEDFE79-42A3-4795-B174-83A91CDE7599}"/>
    <dgm:cxn modelId="{F45FB3D4-72A4-46B8-9C2A-3F0FE18719DC}" type="presParOf" srcId="{8621CCE2-4C13-4115-9A26-E3ED30EAFD57}" destId="{EB0AC590-A673-47FD-88C2-6CDC68CD3CA3}" srcOrd="0" destOrd="0" presId="urn:microsoft.com/office/officeart/2018/2/layout/IconVerticalSolidList"/>
    <dgm:cxn modelId="{BD174F80-67CD-4618-B35C-37FF4A5F85E7}" type="presParOf" srcId="{EB0AC590-A673-47FD-88C2-6CDC68CD3CA3}" destId="{86D4A255-39FE-4433-A903-0C3B68D9090F}" srcOrd="0" destOrd="0" presId="urn:microsoft.com/office/officeart/2018/2/layout/IconVerticalSolidList"/>
    <dgm:cxn modelId="{32C92FA5-796B-490D-BB1B-0FC66A0F45DE}" type="presParOf" srcId="{EB0AC590-A673-47FD-88C2-6CDC68CD3CA3}" destId="{961E4EB0-D61C-44D9-AB23-DB0003A96544}" srcOrd="1" destOrd="0" presId="urn:microsoft.com/office/officeart/2018/2/layout/IconVerticalSolidList"/>
    <dgm:cxn modelId="{B4A2EE3A-FB51-4112-B5CF-29A31C1D6B7B}" type="presParOf" srcId="{EB0AC590-A673-47FD-88C2-6CDC68CD3CA3}" destId="{586D2A6A-C57E-4DE4-8EEE-B9AB19AF6E34}" srcOrd="2" destOrd="0" presId="urn:microsoft.com/office/officeart/2018/2/layout/IconVerticalSolidList"/>
    <dgm:cxn modelId="{6B27CAC3-2DDA-4A68-B8E4-BC4773ED4787}" type="presParOf" srcId="{EB0AC590-A673-47FD-88C2-6CDC68CD3CA3}" destId="{8EAA8AC9-2041-499A-8D5E-E23E78FF5764}" srcOrd="3" destOrd="0" presId="urn:microsoft.com/office/officeart/2018/2/layout/IconVerticalSolidList"/>
    <dgm:cxn modelId="{6C5A0CF9-FCAB-4585-A1FE-CA97A75FC631}" type="presParOf" srcId="{8621CCE2-4C13-4115-9A26-E3ED30EAFD57}" destId="{EB3E6558-9829-4E1E-B8AA-B0EA90AF65A8}" srcOrd="1" destOrd="0" presId="urn:microsoft.com/office/officeart/2018/2/layout/IconVerticalSolidList"/>
    <dgm:cxn modelId="{34F18A39-3324-49C1-B830-6FDB6B273470}" type="presParOf" srcId="{8621CCE2-4C13-4115-9A26-E3ED30EAFD57}" destId="{59B0F8F0-EA5D-4E7F-9B29-E9B6F9DC1ADB}" srcOrd="2" destOrd="0" presId="urn:microsoft.com/office/officeart/2018/2/layout/IconVerticalSolidList"/>
    <dgm:cxn modelId="{870D51D8-FDF6-4F0A-A518-8F8357D9EB1A}" type="presParOf" srcId="{59B0F8F0-EA5D-4E7F-9B29-E9B6F9DC1ADB}" destId="{A27E0F19-C190-47A3-85EF-2631005D3CBF}" srcOrd="0" destOrd="0" presId="urn:microsoft.com/office/officeart/2018/2/layout/IconVerticalSolidList"/>
    <dgm:cxn modelId="{F483279C-B6BC-4738-8074-70699BAF257E}" type="presParOf" srcId="{59B0F8F0-EA5D-4E7F-9B29-E9B6F9DC1ADB}" destId="{2841C68D-C775-4DEE-BFCA-D422675A0E6C}" srcOrd="1" destOrd="0" presId="urn:microsoft.com/office/officeart/2018/2/layout/IconVerticalSolidList"/>
    <dgm:cxn modelId="{DC391631-2BD4-4A0A-8A10-EF0E47AB9F81}" type="presParOf" srcId="{59B0F8F0-EA5D-4E7F-9B29-E9B6F9DC1ADB}" destId="{4738DC11-FACB-4493-8D2E-FCD9E182E5F4}" srcOrd="2" destOrd="0" presId="urn:microsoft.com/office/officeart/2018/2/layout/IconVerticalSolidList"/>
    <dgm:cxn modelId="{9623B662-ED88-48B9-B387-17040EE2D1BF}" type="presParOf" srcId="{59B0F8F0-EA5D-4E7F-9B29-E9B6F9DC1ADB}" destId="{10886339-28AC-4B9D-A7B0-77A995838C6A}" srcOrd="3" destOrd="0" presId="urn:microsoft.com/office/officeart/2018/2/layout/IconVerticalSolidList"/>
    <dgm:cxn modelId="{F058F8E9-F468-48EC-99D2-22E96775D73D}" type="presParOf" srcId="{8621CCE2-4C13-4115-9A26-E3ED30EAFD57}" destId="{513FEE8F-F064-4DB0-963B-D625DFFD9F7C}" srcOrd="3" destOrd="0" presId="urn:microsoft.com/office/officeart/2018/2/layout/IconVerticalSolidList"/>
    <dgm:cxn modelId="{C82B75E2-A19A-4443-9BE4-2C883BA74DA9}" type="presParOf" srcId="{8621CCE2-4C13-4115-9A26-E3ED30EAFD57}" destId="{1AD54580-31CA-46F3-B5E9-E69235C217D7}" srcOrd="4" destOrd="0" presId="urn:microsoft.com/office/officeart/2018/2/layout/IconVerticalSolidList"/>
    <dgm:cxn modelId="{732A3DD9-A3D2-4758-8844-392B0BF6312C}" type="presParOf" srcId="{1AD54580-31CA-46F3-B5E9-E69235C217D7}" destId="{AD4B135F-1B53-4F86-9A35-CA02F070B7C4}" srcOrd="0" destOrd="0" presId="urn:microsoft.com/office/officeart/2018/2/layout/IconVerticalSolidList"/>
    <dgm:cxn modelId="{BBE4517F-0367-4F5C-BE2C-0390D6051295}" type="presParOf" srcId="{1AD54580-31CA-46F3-B5E9-E69235C217D7}" destId="{C3F8016D-C60F-4DB7-8CA4-8E95A7F28D27}" srcOrd="1" destOrd="0" presId="urn:microsoft.com/office/officeart/2018/2/layout/IconVerticalSolidList"/>
    <dgm:cxn modelId="{6B0E5975-0E25-454F-994E-7C9F4A0783D2}" type="presParOf" srcId="{1AD54580-31CA-46F3-B5E9-E69235C217D7}" destId="{0EE3AE5F-557A-4AD8-BA04-103157A394A3}" srcOrd="2" destOrd="0" presId="urn:microsoft.com/office/officeart/2018/2/layout/IconVerticalSolidList"/>
    <dgm:cxn modelId="{6EEBCB7F-C9FB-4927-8A79-7C7B4970B593}" type="presParOf" srcId="{1AD54580-31CA-46F3-B5E9-E69235C217D7}" destId="{1B12514D-664B-47C6-948A-BEF7EBDA9151}" srcOrd="3" destOrd="0" presId="urn:microsoft.com/office/officeart/2018/2/layout/IconVerticalSolidList"/>
    <dgm:cxn modelId="{C63336F5-7153-4E8E-8E26-FD278CA18628}" type="presParOf" srcId="{8621CCE2-4C13-4115-9A26-E3ED30EAFD57}" destId="{7EA9A4D9-54E7-407C-917E-C6622F8B355D}" srcOrd="5" destOrd="0" presId="urn:microsoft.com/office/officeart/2018/2/layout/IconVerticalSolidList"/>
    <dgm:cxn modelId="{7A88AA5B-FC54-4D36-ABA2-795EEF444DB5}" type="presParOf" srcId="{8621CCE2-4C13-4115-9A26-E3ED30EAFD57}" destId="{BFD875F6-38E5-4302-8D94-5C986D3A07D8}" srcOrd="6" destOrd="0" presId="urn:microsoft.com/office/officeart/2018/2/layout/IconVerticalSolidList"/>
    <dgm:cxn modelId="{55BFF6F0-9BE5-454B-AACC-B1E0DDBC42AC}" type="presParOf" srcId="{BFD875F6-38E5-4302-8D94-5C986D3A07D8}" destId="{FDD038C5-9652-44CD-B3D9-D861F69F5ABE}" srcOrd="0" destOrd="0" presId="urn:microsoft.com/office/officeart/2018/2/layout/IconVerticalSolidList"/>
    <dgm:cxn modelId="{0E422216-0FF8-4A52-AC11-62B92944E31C}" type="presParOf" srcId="{BFD875F6-38E5-4302-8D94-5C986D3A07D8}" destId="{E592B7DE-7C88-45B1-8730-C35505DE2228}" srcOrd="1" destOrd="0" presId="urn:microsoft.com/office/officeart/2018/2/layout/IconVerticalSolidList"/>
    <dgm:cxn modelId="{11F553E8-72AF-40F9-AB47-847A381BFD36}" type="presParOf" srcId="{BFD875F6-38E5-4302-8D94-5C986D3A07D8}" destId="{481D4246-935B-4D04-95EE-D823B40EFA5A}" srcOrd="2" destOrd="0" presId="urn:microsoft.com/office/officeart/2018/2/layout/IconVerticalSolidList"/>
    <dgm:cxn modelId="{FA71986F-B89D-41D8-8AC8-079E300B2EC0}" type="presParOf" srcId="{BFD875F6-38E5-4302-8D94-5C986D3A07D8}" destId="{041D6650-80D4-47DC-9E13-0D187B17B41A}" srcOrd="3" destOrd="0" presId="urn:microsoft.com/office/officeart/2018/2/layout/IconVerticalSolidList"/>
    <dgm:cxn modelId="{2E1D9DA0-C866-4699-8516-BA24DA74EF99}" type="presParOf" srcId="{8621CCE2-4C13-4115-9A26-E3ED30EAFD57}" destId="{5B2C0DC7-F590-4E3D-8243-AAEF424DB5A8}" srcOrd="7" destOrd="0" presId="urn:microsoft.com/office/officeart/2018/2/layout/IconVerticalSolidList"/>
    <dgm:cxn modelId="{C673453F-4534-4588-90E7-F5B03259A317}" type="presParOf" srcId="{8621CCE2-4C13-4115-9A26-E3ED30EAFD57}" destId="{BEA7EA47-0BB6-42DB-91AA-1438FC823FA3}" srcOrd="8" destOrd="0" presId="urn:microsoft.com/office/officeart/2018/2/layout/IconVerticalSolidList"/>
    <dgm:cxn modelId="{FCBBF1C7-7913-4B25-8B73-29C368B41626}" type="presParOf" srcId="{BEA7EA47-0BB6-42DB-91AA-1438FC823FA3}" destId="{F7536355-089F-4646-8218-44886BC4D0CF}" srcOrd="0" destOrd="0" presId="urn:microsoft.com/office/officeart/2018/2/layout/IconVerticalSolidList"/>
    <dgm:cxn modelId="{BCF9F562-458A-4B3D-8284-1454C6925D82}" type="presParOf" srcId="{BEA7EA47-0BB6-42DB-91AA-1438FC823FA3}" destId="{D20B52F3-F350-4F9D-B297-A9E9B55DA332}" srcOrd="1" destOrd="0" presId="urn:microsoft.com/office/officeart/2018/2/layout/IconVerticalSolidList"/>
    <dgm:cxn modelId="{35E010DA-4343-451C-AA60-A392B4AB05DA}" type="presParOf" srcId="{BEA7EA47-0BB6-42DB-91AA-1438FC823FA3}" destId="{3B2D2BA7-08DF-490E-9ECD-7FE1B1525F49}" srcOrd="2" destOrd="0" presId="urn:microsoft.com/office/officeart/2018/2/layout/IconVerticalSolidList"/>
    <dgm:cxn modelId="{7CC4897F-4262-46AB-9723-6F77450B3AD3}" type="presParOf" srcId="{BEA7EA47-0BB6-42DB-91AA-1438FC823FA3}" destId="{BB5423F7-17C1-4CCD-B374-B4AB3E0E5CAF}" srcOrd="3" destOrd="0" presId="urn:microsoft.com/office/officeart/2018/2/layout/IconVerticalSolidList"/>
    <dgm:cxn modelId="{0C7183F1-D34C-480D-BCA3-005F7F2D6FA6}" type="presParOf" srcId="{8621CCE2-4C13-4115-9A26-E3ED30EAFD57}" destId="{B4706129-FC76-4BBE-8E81-C84F2CD5447D}" srcOrd="9" destOrd="0" presId="urn:microsoft.com/office/officeart/2018/2/layout/IconVerticalSolidList"/>
    <dgm:cxn modelId="{0133C677-24CC-4DDE-8135-7035A68FC63A}" type="presParOf" srcId="{8621CCE2-4C13-4115-9A26-E3ED30EAFD57}" destId="{D79F003C-E28D-4946-9EA7-55E00C9FD5FD}" srcOrd="10" destOrd="0" presId="urn:microsoft.com/office/officeart/2018/2/layout/IconVerticalSolidList"/>
    <dgm:cxn modelId="{1C2DE893-5CA2-42D4-9843-41C84C717B65}" type="presParOf" srcId="{D79F003C-E28D-4946-9EA7-55E00C9FD5FD}" destId="{F212CACB-CD2C-45B4-B6DF-638CFFDFFB8F}" srcOrd="0" destOrd="0" presId="urn:microsoft.com/office/officeart/2018/2/layout/IconVerticalSolidList"/>
    <dgm:cxn modelId="{7FA1747D-5A8B-4B81-91B1-EE5E92CC96EE}" type="presParOf" srcId="{D79F003C-E28D-4946-9EA7-55E00C9FD5FD}" destId="{5848FB7B-2A2D-4F84-AF81-A4355E974C02}" srcOrd="1" destOrd="0" presId="urn:microsoft.com/office/officeart/2018/2/layout/IconVerticalSolidList"/>
    <dgm:cxn modelId="{D23D32F1-A6EF-454F-B4A9-61A2CC1A6DAB}" type="presParOf" srcId="{D79F003C-E28D-4946-9EA7-55E00C9FD5FD}" destId="{1F57F8E2-8FF8-42BB-AF6D-F112B3E74D99}" srcOrd="2" destOrd="0" presId="urn:microsoft.com/office/officeart/2018/2/layout/IconVerticalSolidList"/>
    <dgm:cxn modelId="{6C1F3E52-B172-4E3A-ACD7-98CD43F7D63E}" type="presParOf" srcId="{D79F003C-E28D-4946-9EA7-55E00C9FD5FD}" destId="{998466E5-E93E-4AB4-8872-2CF843216CF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9AED5C-0E3B-42DE-ABB3-F4939AB5BC48}">
      <dsp:nvSpPr>
        <dsp:cNvPr id="0" name=""/>
        <dsp:cNvSpPr/>
      </dsp:nvSpPr>
      <dsp:spPr>
        <a:xfrm>
          <a:off x="0" y="586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302D6F-1351-45B0-975D-91C0A899B817}">
      <dsp:nvSpPr>
        <dsp:cNvPr id="0" name=""/>
        <dsp:cNvSpPr/>
      </dsp:nvSpPr>
      <dsp:spPr>
        <a:xfrm>
          <a:off x="0" y="586"/>
          <a:ext cx="10515600" cy="685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Importance of CEIAG – </a:t>
          </a:r>
          <a:r>
            <a:rPr lang="en-US" sz="3100" kern="1200" err="1"/>
            <a:t>Labour</a:t>
          </a:r>
          <a:r>
            <a:rPr lang="en-US" sz="3100" kern="1200"/>
            <a:t> Market Trends</a:t>
          </a:r>
        </a:p>
      </dsp:txBody>
      <dsp:txXfrm>
        <a:off x="0" y="586"/>
        <a:ext cx="10515600" cy="685995"/>
      </dsp:txXfrm>
    </dsp:sp>
    <dsp:sp modelId="{73ED623D-A7B8-470F-8736-33E6DC5910C5}">
      <dsp:nvSpPr>
        <dsp:cNvPr id="0" name=""/>
        <dsp:cNvSpPr/>
      </dsp:nvSpPr>
      <dsp:spPr>
        <a:xfrm>
          <a:off x="0" y="686582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BFA027-D3E9-49FC-8AE3-897495DA2537}">
      <dsp:nvSpPr>
        <dsp:cNvPr id="0" name=""/>
        <dsp:cNvSpPr/>
      </dsp:nvSpPr>
      <dsp:spPr>
        <a:xfrm>
          <a:off x="0" y="686582"/>
          <a:ext cx="10515600" cy="685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0" kern="1200">
              <a:solidFill>
                <a:srgbClr val="FF0000"/>
              </a:solidFill>
            </a:rPr>
            <a:t>Identifying a Job Role(s)</a:t>
          </a:r>
        </a:p>
      </dsp:txBody>
      <dsp:txXfrm>
        <a:off x="0" y="686582"/>
        <a:ext cx="10515600" cy="685995"/>
      </dsp:txXfrm>
    </dsp:sp>
    <dsp:sp modelId="{24BBC91B-D129-4185-8D4F-52F4E572EC41}">
      <dsp:nvSpPr>
        <dsp:cNvPr id="0" name=""/>
        <dsp:cNvSpPr/>
      </dsp:nvSpPr>
      <dsp:spPr>
        <a:xfrm>
          <a:off x="0" y="1372577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0A64BB-0707-49CB-BAEE-817862F0AE78}">
      <dsp:nvSpPr>
        <dsp:cNvPr id="0" name=""/>
        <dsp:cNvSpPr/>
      </dsp:nvSpPr>
      <dsp:spPr>
        <a:xfrm>
          <a:off x="0" y="1372577"/>
          <a:ext cx="10515600" cy="685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rgbClr val="0070C0"/>
              </a:solidFill>
            </a:rPr>
            <a:t>Higher Education</a:t>
          </a:r>
        </a:p>
      </dsp:txBody>
      <dsp:txXfrm>
        <a:off x="0" y="1372577"/>
        <a:ext cx="10515600" cy="685995"/>
      </dsp:txXfrm>
    </dsp:sp>
    <dsp:sp modelId="{14AC2584-4E17-4F9A-B26A-4F1A7985C35C}">
      <dsp:nvSpPr>
        <dsp:cNvPr id="0" name=""/>
        <dsp:cNvSpPr/>
      </dsp:nvSpPr>
      <dsp:spPr>
        <a:xfrm>
          <a:off x="0" y="2058573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461A1D-7C64-40BC-BD71-40FBE55C32F7}">
      <dsp:nvSpPr>
        <dsp:cNvPr id="0" name=""/>
        <dsp:cNvSpPr/>
      </dsp:nvSpPr>
      <dsp:spPr>
        <a:xfrm>
          <a:off x="0" y="2058573"/>
          <a:ext cx="10515600" cy="685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rgbClr val="0070C0"/>
              </a:solidFill>
            </a:rPr>
            <a:t>Apprenticeships</a:t>
          </a:r>
        </a:p>
      </dsp:txBody>
      <dsp:txXfrm>
        <a:off x="0" y="2058573"/>
        <a:ext cx="10515600" cy="685995"/>
      </dsp:txXfrm>
    </dsp:sp>
    <dsp:sp modelId="{3515E1D4-94C0-4B54-8A7E-FFA9A41D7E78}">
      <dsp:nvSpPr>
        <dsp:cNvPr id="0" name=""/>
        <dsp:cNvSpPr/>
      </dsp:nvSpPr>
      <dsp:spPr>
        <a:xfrm>
          <a:off x="0" y="2744569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C35151-3955-403D-B1D1-754C90EBBB15}">
      <dsp:nvSpPr>
        <dsp:cNvPr id="0" name=""/>
        <dsp:cNvSpPr/>
      </dsp:nvSpPr>
      <dsp:spPr>
        <a:xfrm>
          <a:off x="0" y="2744569"/>
          <a:ext cx="10515600" cy="685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rgbClr val="0070C0"/>
              </a:solidFill>
            </a:rPr>
            <a:t>Jobs</a:t>
          </a:r>
        </a:p>
      </dsp:txBody>
      <dsp:txXfrm>
        <a:off x="0" y="2744569"/>
        <a:ext cx="10515600" cy="685995"/>
      </dsp:txXfrm>
    </dsp:sp>
    <dsp:sp modelId="{4C22F999-B2D5-47D0-A210-2E3555D5648F}">
      <dsp:nvSpPr>
        <dsp:cNvPr id="0" name=""/>
        <dsp:cNvSpPr/>
      </dsp:nvSpPr>
      <dsp:spPr>
        <a:xfrm>
          <a:off x="0" y="3430565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81A117-452D-4F80-B412-E746E8F4C6DE}">
      <dsp:nvSpPr>
        <dsp:cNvPr id="0" name=""/>
        <dsp:cNvSpPr/>
      </dsp:nvSpPr>
      <dsp:spPr>
        <a:xfrm>
          <a:off x="0" y="3430565"/>
          <a:ext cx="10515600" cy="685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rgbClr val="0070C0"/>
              </a:solidFill>
            </a:rPr>
            <a:t>Gap Year(s)</a:t>
          </a:r>
        </a:p>
      </dsp:txBody>
      <dsp:txXfrm>
        <a:off x="0" y="3430565"/>
        <a:ext cx="10515600" cy="685995"/>
      </dsp:txXfrm>
    </dsp:sp>
    <dsp:sp modelId="{13197778-00A7-4C73-B236-75349B189DAF}">
      <dsp:nvSpPr>
        <dsp:cNvPr id="0" name=""/>
        <dsp:cNvSpPr/>
      </dsp:nvSpPr>
      <dsp:spPr>
        <a:xfrm>
          <a:off x="0" y="4116560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97CA22-CEA0-4A87-985D-1FC8F38FC0F7}">
      <dsp:nvSpPr>
        <dsp:cNvPr id="0" name=""/>
        <dsp:cNvSpPr/>
      </dsp:nvSpPr>
      <dsp:spPr>
        <a:xfrm>
          <a:off x="0" y="4116560"/>
          <a:ext cx="10515600" cy="685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Careers </a:t>
          </a:r>
          <a:r>
            <a:rPr lang="en-US" sz="3100" kern="1200" err="1"/>
            <a:t>Programme</a:t>
          </a:r>
          <a:r>
            <a:rPr lang="en-US" sz="3100" kern="1200"/>
            <a:t> &amp; Support Available</a:t>
          </a:r>
        </a:p>
      </dsp:txBody>
      <dsp:txXfrm>
        <a:off x="0" y="4116560"/>
        <a:ext cx="10515600" cy="6859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0A0448-BB61-497A-AD60-3D3060C751A4}">
      <dsp:nvSpPr>
        <dsp:cNvPr id="0" name=""/>
        <dsp:cNvSpPr/>
      </dsp:nvSpPr>
      <dsp:spPr>
        <a:xfrm>
          <a:off x="562927" y="788206"/>
          <a:ext cx="1445998" cy="144599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417A28-9F4D-4937-8944-852BB845793E}">
      <dsp:nvSpPr>
        <dsp:cNvPr id="0" name=""/>
        <dsp:cNvSpPr/>
      </dsp:nvSpPr>
      <dsp:spPr>
        <a:xfrm>
          <a:off x="871091" y="1096370"/>
          <a:ext cx="829671" cy="82967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A3FA4-96F8-41D3-A895-491F24C06E7C}">
      <dsp:nvSpPr>
        <dsp:cNvPr id="0" name=""/>
        <dsp:cNvSpPr/>
      </dsp:nvSpPr>
      <dsp:spPr>
        <a:xfrm>
          <a:off x="100682" y="2684598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Higher Education</a:t>
          </a:r>
        </a:p>
      </dsp:txBody>
      <dsp:txXfrm>
        <a:off x="100682" y="2684598"/>
        <a:ext cx="2370489" cy="720000"/>
      </dsp:txXfrm>
    </dsp:sp>
    <dsp:sp modelId="{50FD59BB-CB29-4E4A-BED6-8DDE52D7849D}">
      <dsp:nvSpPr>
        <dsp:cNvPr id="0" name=""/>
        <dsp:cNvSpPr/>
      </dsp:nvSpPr>
      <dsp:spPr>
        <a:xfrm>
          <a:off x="3348252" y="788206"/>
          <a:ext cx="1445998" cy="144599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0DFC0C-F87C-40F8-AF70-BB0A5EC5CA7D}">
      <dsp:nvSpPr>
        <dsp:cNvPr id="0" name=""/>
        <dsp:cNvSpPr/>
      </dsp:nvSpPr>
      <dsp:spPr>
        <a:xfrm>
          <a:off x="3656416" y="1096370"/>
          <a:ext cx="829671" cy="82967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69E103-0A67-40FD-971A-A6CE856A7483}">
      <dsp:nvSpPr>
        <dsp:cNvPr id="0" name=""/>
        <dsp:cNvSpPr/>
      </dsp:nvSpPr>
      <dsp:spPr>
        <a:xfrm>
          <a:off x="2886007" y="2684598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Apprenticeships </a:t>
          </a:r>
        </a:p>
      </dsp:txBody>
      <dsp:txXfrm>
        <a:off x="2886007" y="2684598"/>
        <a:ext cx="2370489" cy="720000"/>
      </dsp:txXfrm>
    </dsp:sp>
    <dsp:sp modelId="{359FE710-9DE9-4258-98A4-15EE3632237E}">
      <dsp:nvSpPr>
        <dsp:cNvPr id="0" name=""/>
        <dsp:cNvSpPr/>
      </dsp:nvSpPr>
      <dsp:spPr>
        <a:xfrm>
          <a:off x="6133577" y="788206"/>
          <a:ext cx="1445998" cy="144599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638E27-0DF1-4864-A61A-E31E3BEB01DF}">
      <dsp:nvSpPr>
        <dsp:cNvPr id="0" name=""/>
        <dsp:cNvSpPr/>
      </dsp:nvSpPr>
      <dsp:spPr>
        <a:xfrm>
          <a:off x="6441741" y="1096370"/>
          <a:ext cx="829671" cy="82967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C6DD86-08EA-4F8D-8D21-D4A49A30AB07}">
      <dsp:nvSpPr>
        <dsp:cNvPr id="0" name=""/>
        <dsp:cNvSpPr/>
      </dsp:nvSpPr>
      <dsp:spPr>
        <a:xfrm>
          <a:off x="5671332" y="2684598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Gap Year(s)</a:t>
          </a:r>
        </a:p>
      </dsp:txBody>
      <dsp:txXfrm>
        <a:off x="5671332" y="2684598"/>
        <a:ext cx="2370489" cy="720000"/>
      </dsp:txXfrm>
    </dsp:sp>
    <dsp:sp modelId="{5479F131-7AC1-43A8-92EB-CAF810BE1DA4}">
      <dsp:nvSpPr>
        <dsp:cNvPr id="0" name=""/>
        <dsp:cNvSpPr/>
      </dsp:nvSpPr>
      <dsp:spPr>
        <a:xfrm>
          <a:off x="8918902" y="788206"/>
          <a:ext cx="1445998" cy="144599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A43AB3-BFD3-4C1C-9929-D9E79B281595}">
      <dsp:nvSpPr>
        <dsp:cNvPr id="0" name=""/>
        <dsp:cNvSpPr/>
      </dsp:nvSpPr>
      <dsp:spPr>
        <a:xfrm>
          <a:off x="9227066" y="1096370"/>
          <a:ext cx="829671" cy="82967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109A43-EF62-4CA4-88DD-A8EB519F691F}">
      <dsp:nvSpPr>
        <dsp:cNvPr id="0" name=""/>
        <dsp:cNvSpPr/>
      </dsp:nvSpPr>
      <dsp:spPr>
        <a:xfrm>
          <a:off x="8456657" y="2684598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Job</a:t>
          </a:r>
        </a:p>
      </dsp:txBody>
      <dsp:txXfrm>
        <a:off x="8456657" y="2684598"/>
        <a:ext cx="2370489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BBDB4A-F277-4335-A9CE-EB11A99F2C00}">
      <dsp:nvSpPr>
        <dsp:cNvPr id="0" name=""/>
        <dsp:cNvSpPr/>
      </dsp:nvSpPr>
      <dsp:spPr>
        <a:xfrm>
          <a:off x="0" y="0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7E3A19-43FB-422D-AE95-F90A9112E2B4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44BA0A-0887-437D-9BA2-CFE1148CFC6A}">
      <dsp:nvSpPr>
        <dsp:cNvPr id="0" name=""/>
        <dsp:cNvSpPr/>
      </dsp:nvSpPr>
      <dsp:spPr>
        <a:xfrm>
          <a:off x="1057183" y="1805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rgbClr val="FF0000"/>
              </a:solidFill>
            </a:rPr>
            <a:t>Tuesday 2</a:t>
          </a:r>
          <a:r>
            <a:rPr lang="en-US" sz="2200" b="1" kern="1200" baseline="30000">
              <a:solidFill>
                <a:srgbClr val="FF0000"/>
              </a:solidFill>
            </a:rPr>
            <a:t>nd</a:t>
          </a:r>
          <a:r>
            <a:rPr lang="en-US" sz="2200" b="1" kern="1200">
              <a:solidFill>
                <a:srgbClr val="FF0000"/>
              </a:solidFill>
            </a:rPr>
            <a:t> December</a:t>
          </a:r>
          <a:endParaRPr lang="en-US" sz="2200" kern="1200">
            <a:solidFill>
              <a:srgbClr val="FF0000"/>
            </a:solidFill>
          </a:endParaRPr>
        </a:p>
      </dsp:txBody>
      <dsp:txXfrm>
        <a:off x="1057183" y="1805"/>
        <a:ext cx="9458416" cy="915310"/>
      </dsp:txXfrm>
    </dsp:sp>
    <dsp:sp modelId="{04FA01E1-73A0-4C3E-85A3-F5A5E6A3821D}">
      <dsp:nvSpPr>
        <dsp:cNvPr id="0" name=""/>
        <dsp:cNvSpPr/>
      </dsp:nvSpPr>
      <dsp:spPr>
        <a:xfrm>
          <a:off x="0" y="1145944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AC6829-4214-4E3B-8674-6368AB85CB93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A5742E-04C9-4AC7-B0D4-EF14B028F0F2}">
      <dsp:nvSpPr>
        <dsp:cNvPr id="0" name=""/>
        <dsp:cNvSpPr/>
      </dsp:nvSpPr>
      <dsp:spPr>
        <a:xfrm>
          <a:off x="1057183" y="1145944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120 talks by representatives of 75 businesses, universities &amp; other </a:t>
          </a:r>
          <a:r>
            <a:rPr lang="en-US" sz="2200" kern="1200" err="1"/>
            <a:t>organisations</a:t>
          </a:r>
          <a:endParaRPr lang="en-US" sz="2200" kern="1200"/>
        </a:p>
      </dsp:txBody>
      <dsp:txXfrm>
        <a:off x="1057183" y="1145944"/>
        <a:ext cx="9458416" cy="915310"/>
      </dsp:txXfrm>
    </dsp:sp>
    <dsp:sp modelId="{7523B2BF-FE91-470E-AE0B-779EA6C61B23}">
      <dsp:nvSpPr>
        <dsp:cNvPr id="0" name=""/>
        <dsp:cNvSpPr/>
      </dsp:nvSpPr>
      <dsp:spPr>
        <a:xfrm>
          <a:off x="0" y="2290082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BABBFE-D49A-4F9C-A6B0-A9E919248501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FA6658-C132-4941-8A61-7B7CB2B47B0C}">
      <dsp:nvSpPr>
        <dsp:cNvPr id="0" name=""/>
        <dsp:cNvSpPr/>
      </dsp:nvSpPr>
      <dsp:spPr>
        <a:xfrm>
          <a:off x="1057183" y="2290082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Students choose 5 – 6 talks</a:t>
          </a:r>
        </a:p>
      </dsp:txBody>
      <dsp:txXfrm>
        <a:off x="1057183" y="2290082"/>
        <a:ext cx="9458416" cy="915310"/>
      </dsp:txXfrm>
    </dsp:sp>
    <dsp:sp modelId="{E72C78E5-5D0F-4F49-9CA4-B86691F6CBBB}">
      <dsp:nvSpPr>
        <dsp:cNvPr id="0" name=""/>
        <dsp:cNvSpPr/>
      </dsp:nvSpPr>
      <dsp:spPr>
        <a:xfrm>
          <a:off x="0" y="3434221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F72870-5B3A-4724-9C41-5DC5D178C636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F6623D-3ED7-49C0-B7A3-435ECC9889EF}">
      <dsp:nvSpPr>
        <dsp:cNvPr id="0" name=""/>
        <dsp:cNvSpPr/>
      </dsp:nvSpPr>
      <dsp:spPr>
        <a:xfrm>
          <a:off x="1057183" y="3434221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Opportunity to ask questions</a:t>
          </a:r>
        </a:p>
      </dsp:txBody>
      <dsp:txXfrm>
        <a:off x="1057183" y="3434221"/>
        <a:ext cx="9458416" cy="9153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D4A255-39FE-4433-A903-0C3B68D9090F}">
      <dsp:nvSpPr>
        <dsp:cNvPr id="0" name=""/>
        <dsp:cNvSpPr/>
      </dsp:nvSpPr>
      <dsp:spPr>
        <a:xfrm>
          <a:off x="0" y="1645"/>
          <a:ext cx="11307097" cy="7011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1E4EB0-D61C-44D9-AB23-DB0003A96544}">
      <dsp:nvSpPr>
        <dsp:cNvPr id="0" name=""/>
        <dsp:cNvSpPr/>
      </dsp:nvSpPr>
      <dsp:spPr>
        <a:xfrm>
          <a:off x="212107" y="159411"/>
          <a:ext cx="385650" cy="38565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AA8AC9-2041-499A-8D5E-E23E78FF5764}">
      <dsp:nvSpPr>
        <dsp:cNvPr id="0" name=""/>
        <dsp:cNvSpPr/>
      </dsp:nvSpPr>
      <dsp:spPr>
        <a:xfrm>
          <a:off x="809865" y="1645"/>
          <a:ext cx="10497231" cy="701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08" tIns="74208" rIns="74208" bIns="7420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BREAK FROM STUDY</a:t>
          </a:r>
          <a:endParaRPr lang="en-US" sz="1900" kern="1200"/>
        </a:p>
      </dsp:txBody>
      <dsp:txXfrm>
        <a:off x="809865" y="1645"/>
        <a:ext cx="10497231" cy="701182"/>
      </dsp:txXfrm>
    </dsp:sp>
    <dsp:sp modelId="{A27E0F19-C190-47A3-85EF-2631005D3CBF}">
      <dsp:nvSpPr>
        <dsp:cNvPr id="0" name=""/>
        <dsp:cNvSpPr/>
      </dsp:nvSpPr>
      <dsp:spPr>
        <a:xfrm>
          <a:off x="0" y="878123"/>
          <a:ext cx="11307097" cy="7011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41C68D-C775-4DEE-BFCA-D422675A0E6C}">
      <dsp:nvSpPr>
        <dsp:cNvPr id="0" name=""/>
        <dsp:cNvSpPr/>
      </dsp:nvSpPr>
      <dsp:spPr>
        <a:xfrm>
          <a:off x="212107" y="1035889"/>
          <a:ext cx="385650" cy="38565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886339-28AC-4B9D-A7B0-77A995838C6A}">
      <dsp:nvSpPr>
        <dsp:cNvPr id="0" name=""/>
        <dsp:cNvSpPr/>
      </dsp:nvSpPr>
      <dsp:spPr>
        <a:xfrm>
          <a:off x="809865" y="878123"/>
          <a:ext cx="10497231" cy="701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08" tIns="74208" rIns="74208" bIns="7420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>
              <a:solidFill>
                <a:srgbClr val="FF0000"/>
              </a:solidFill>
            </a:rPr>
            <a:t>DEVELOP SKILLS &amp; GAIN EXPERIENCES</a:t>
          </a:r>
          <a:endParaRPr lang="en-US" sz="1900" b="1" kern="1200">
            <a:solidFill>
              <a:srgbClr val="FF0000"/>
            </a:solidFill>
          </a:endParaRPr>
        </a:p>
      </dsp:txBody>
      <dsp:txXfrm>
        <a:off x="809865" y="878123"/>
        <a:ext cx="10497231" cy="701182"/>
      </dsp:txXfrm>
    </dsp:sp>
    <dsp:sp modelId="{AD4B135F-1B53-4F86-9A35-CA02F070B7C4}">
      <dsp:nvSpPr>
        <dsp:cNvPr id="0" name=""/>
        <dsp:cNvSpPr/>
      </dsp:nvSpPr>
      <dsp:spPr>
        <a:xfrm>
          <a:off x="0" y="1754601"/>
          <a:ext cx="11307097" cy="7011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F8016D-C60F-4DB7-8CA4-8E95A7F28D27}">
      <dsp:nvSpPr>
        <dsp:cNvPr id="0" name=""/>
        <dsp:cNvSpPr/>
      </dsp:nvSpPr>
      <dsp:spPr>
        <a:xfrm>
          <a:off x="212107" y="1912367"/>
          <a:ext cx="385650" cy="38565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12514D-664B-47C6-948A-BEF7EBDA9151}">
      <dsp:nvSpPr>
        <dsp:cNvPr id="0" name=""/>
        <dsp:cNvSpPr/>
      </dsp:nvSpPr>
      <dsp:spPr>
        <a:xfrm>
          <a:off x="809865" y="1754601"/>
          <a:ext cx="10497231" cy="701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08" tIns="74208" rIns="74208" bIns="7420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TEST OUT A CAREER IDEA</a:t>
          </a:r>
          <a:endParaRPr lang="en-US" sz="1900" kern="1200"/>
        </a:p>
      </dsp:txBody>
      <dsp:txXfrm>
        <a:off x="809865" y="1754601"/>
        <a:ext cx="10497231" cy="701182"/>
      </dsp:txXfrm>
    </dsp:sp>
    <dsp:sp modelId="{FDD038C5-9652-44CD-B3D9-D861F69F5ABE}">
      <dsp:nvSpPr>
        <dsp:cNvPr id="0" name=""/>
        <dsp:cNvSpPr/>
      </dsp:nvSpPr>
      <dsp:spPr>
        <a:xfrm>
          <a:off x="0" y="2631078"/>
          <a:ext cx="11307097" cy="7011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92B7DE-7C88-45B1-8730-C35505DE2228}">
      <dsp:nvSpPr>
        <dsp:cNvPr id="0" name=""/>
        <dsp:cNvSpPr/>
      </dsp:nvSpPr>
      <dsp:spPr>
        <a:xfrm>
          <a:off x="212107" y="2788844"/>
          <a:ext cx="385650" cy="38565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1D6650-80D4-47DC-9E13-0D187B17B41A}">
      <dsp:nvSpPr>
        <dsp:cNvPr id="0" name=""/>
        <dsp:cNvSpPr/>
      </dsp:nvSpPr>
      <dsp:spPr>
        <a:xfrm>
          <a:off x="809865" y="2631078"/>
          <a:ext cx="10497231" cy="701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08" tIns="74208" rIns="74208" bIns="7420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VALUABLE ON CV</a:t>
          </a:r>
          <a:endParaRPr lang="en-US" sz="1900" kern="1200"/>
        </a:p>
      </dsp:txBody>
      <dsp:txXfrm>
        <a:off x="809865" y="2631078"/>
        <a:ext cx="10497231" cy="701182"/>
      </dsp:txXfrm>
    </dsp:sp>
    <dsp:sp modelId="{F7536355-089F-4646-8218-44886BC4D0CF}">
      <dsp:nvSpPr>
        <dsp:cNvPr id="0" name=""/>
        <dsp:cNvSpPr/>
      </dsp:nvSpPr>
      <dsp:spPr>
        <a:xfrm>
          <a:off x="0" y="3507556"/>
          <a:ext cx="11307097" cy="7011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0B52F3-F350-4F9D-B297-A9E9B55DA332}">
      <dsp:nvSpPr>
        <dsp:cNvPr id="0" name=""/>
        <dsp:cNvSpPr/>
      </dsp:nvSpPr>
      <dsp:spPr>
        <a:xfrm>
          <a:off x="212107" y="3665322"/>
          <a:ext cx="385650" cy="38565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5423F7-17C1-4CCD-B374-B4AB3E0E5CAF}">
      <dsp:nvSpPr>
        <dsp:cNvPr id="0" name=""/>
        <dsp:cNvSpPr/>
      </dsp:nvSpPr>
      <dsp:spPr>
        <a:xfrm>
          <a:off x="809865" y="3507556"/>
          <a:ext cx="10497231" cy="701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08" tIns="74208" rIns="74208" bIns="7420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TIME TO REFLECT &amp; FOCUS</a:t>
          </a:r>
          <a:endParaRPr lang="en-US" sz="1900" kern="1200"/>
        </a:p>
      </dsp:txBody>
      <dsp:txXfrm>
        <a:off x="809865" y="3507556"/>
        <a:ext cx="10497231" cy="701182"/>
      </dsp:txXfrm>
    </dsp:sp>
    <dsp:sp modelId="{F212CACB-CD2C-45B4-B6DF-638CFFDFFB8F}">
      <dsp:nvSpPr>
        <dsp:cNvPr id="0" name=""/>
        <dsp:cNvSpPr/>
      </dsp:nvSpPr>
      <dsp:spPr>
        <a:xfrm>
          <a:off x="0" y="4384034"/>
          <a:ext cx="11307097" cy="7011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48FB7B-2A2D-4F84-AF81-A4355E974C02}">
      <dsp:nvSpPr>
        <dsp:cNvPr id="0" name=""/>
        <dsp:cNvSpPr/>
      </dsp:nvSpPr>
      <dsp:spPr>
        <a:xfrm>
          <a:off x="212107" y="4541800"/>
          <a:ext cx="385650" cy="38565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8466E5-E93E-4AB4-8872-2CF843216CFC}">
      <dsp:nvSpPr>
        <dsp:cNvPr id="0" name=""/>
        <dsp:cNvSpPr/>
      </dsp:nvSpPr>
      <dsp:spPr>
        <a:xfrm>
          <a:off x="809865" y="4384034"/>
          <a:ext cx="10497231" cy="701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08" tIns="74208" rIns="74208" bIns="7420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SAVE MONEY FOR UNIVERSITY</a:t>
          </a:r>
          <a:endParaRPr lang="en-US" sz="1900" kern="1200"/>
        </a:p>
      </dsp:txBody>
      <dsp:txXfrm>
        <a:off x="809865" y="4384034"/>
        <a:ext cx="10497231" cy="7011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759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759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r">
              <a:defRPr sz="1200"/>
            </a:lvl1pPr>
          </a:lstStyle>
          <a:p>
            <a:fld id="{D3D20D4F-2D4B-4B96-88B1-064782E9FADB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1241425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10" tIns="45505" rIns="91010" bIns="4550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9437"/>
            <a:ext cx="5435600" cy="3910736"/>
          </a:xfrm>
          <a:prstGeom prst="rect">
            <a:avLst/>
          </a:prstGeom>
        </p:spPr>
        <p:txBody>
          <a:bodyPr vert="horz" lIns="91010" tIns="45505" rIns="91010" bIns="4550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642"/>
            <a:ext cx="2944283" cy="497759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642"/>
            <a:ext cx="2944283" cy="497759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r">
              <a:defRPr sz="1200"/>
            </a:lvl1pPr>
          </a:lstStyle>
          <a:p>
            <a:fld id="{16E1CC65-1A3F-42D3-8171-3E5B0BAF16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497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1CC65-1A3F-42D3-8171-3E5B0BAF166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074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Sector networking lunches are chilled and give lots of opportunities to listen to a range of sector specialists and ask questions.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1CC65-1A3F-42D3-8171-3E5B0BAF166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100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1CC65-1A3F-42D3-8171-3E5B0BAF166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098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1CC65-1A3F-42D3-8171-3E5B0BAF166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09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1CC65-1A3F-42D3-8171-3E5B0BAF166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870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1CC65-1A3F-42D3-8171-3E5B0BAF166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886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FEE62-B4A5-4018-BFBF-3AA2F7355AA8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4124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1CC65-1A3F-42D3-8171-3E5B0BAF166F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327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1CC65-1A3F-42D3-8171-3E5B0BAF166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301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1CC65-1A3F-42D3-8171-3E5B0BAF166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876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1CC65-1A3F-42D3-8171-3E5B0BAF166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78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1CC65-1A3F-42D3-8171-3E5B0BAF166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833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Students do not always realise the increasing value of part-time jobs, sport and other team/group activities and voluntary activities to developing transferable skills and strengthening apprenticeship, job and university applications.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1CC65-1A3F-42D3-8171-3E5B0BAF166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949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1CC65-1A3F-42D3-8171-3E5B0BAF166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729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1CC65-1A3F-42D3-8171-3E5B0BAF166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2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1CC65-1A3F-42D3-8171-3E5B0BAF166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452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96842-9F78-60FC-4F09-3557519FBE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512006-2018-E2A7-AE11-97D9E38B26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B0236-A9F1-B5A6-CF6D-5322AD20F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8FB-D0CC-4518-ACC1-A11F03A6F869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8497E-7E4D-3186-DEC8-850E5BE9A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F6C46-AB9A-6C65-05D3-EF3A0441E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C7D9-163F-4AAF-A0CF-49B971C728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685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9ED29-94F5-B05E-6F4E-90BEC1B3A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E2B350-01F2-EEE1-79DD-443121659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A6E5A-5651-4A58-D335-879D873F0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8FB-D0CC-4518-ACC1-A11F03A6F869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6F7AF-7ED3-8D28-AA72-820B44E59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162CC-7EDF-C83B-0099-5F9758ED2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C7D9-163F-4AAF-A0CF-49B971C728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312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ED6D3B-3C03-6F37-359E-69021B51D3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8A8FE8-2344-FAE3-F2CC-B831A58875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6C4A-3327-E042-1482-4DD5CD4D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8FB-D0CC-4518-ACC1-A11F03A6F869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2FC6A-891D-715D-F70E-0C1CA5C68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BAF91-4AB3-1F91-1A76-DE31A3C11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C7D9-163F-4AAF-A0CF-49B971C728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399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4B2B7-42AB-FD2B-AABE-7DDF301DA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8A7D9-9140-3E17-AD96-C53B89B9A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08015-DEC7-A438-FE59-155517E3C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8FB-D0CC-4518-ACC1-A11F03A6F869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A9776-49BC-C10A-18CF-CC900005D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8E9F6-8F7B-EA2F-3D8D-A119E10DA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C7D9-163F-4AAF-A0CF-49B971C728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298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81EFE-653D-8435-42E5-241A2940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F9EE9F-4DD2-D602-1073-42AD13817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B589D-ECCF-920B-C7E4-FA2CA6EC0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8FB-D0CC-4518-ACC1-A11F03A6F869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AF392-8589-B738-B7C8-A0A2E0535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6A4D3-1CDF-9C46-1F4C-73B2F482F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C7D9-163F-4AAF-A0CF-49B971C728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068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FB663-2B28-86AE-2C80-F16D2148E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CA1AA-5A64-D5E9-D7AA-AD8816018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81050-6BB8-9789-94FC-4216436DD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E72E52-F1DE-82CD-43C4-57DEFB98E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8FB-D0CC-4518-ACC1-A11F03A6F869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C54C1B-F4C4-5D74-95FD-BFB1A0C63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288A8F-49CF-DFD2-3266-27AB060A2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C7D9-163F-4AAF-A0CF-49B971C728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27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3299C-1AAB-012D-36BD-44B237028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02B96-40F7-B6B6-B10F-0A442FC72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E710CC-592A-C182-BAE5-B42A1813B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A516BD-04B9-1DAC-A978-ED8CDE13E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2B0955-E045-6795-6972-8DDF69BBD4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E1E62A-ADA1-143B-EDA6-D5E75CA4C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8FB-D0CC-4518-ACC1-A11F03A6F869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B900F7-6610-2113-2D37-B17CCC088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C0864C-4BD8-08FB-1E53-235495553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C7D9-163F-4AAF-A0CF-49B971C728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431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665FC-8897-73D4-E2CD-93DA9687B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3D347D-BDA8-DED4-116E-FD5354F50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8FB-D0CC-4518-ACC1-A11F03A6F869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84AD90-50CF-8FF6-9234-263B39324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94E31-E195-F4C8-9C3C-145B799A1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C7D9-163F-4AAF-A0CF-49B971C728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793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BC32AF-862F-4B1C-F6BC-17FF1E6DE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8FB-D0CC-4518-ACC1-A11F03A6F869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28F652-E019-F769-141A-12175E5C4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12E43-A117-BF5B-9E51-ED9B3BD6D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C7D9-163F-4AAF-A0CF-49B971C728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872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68655-40E3-8CFF-7A87-F148D0A4C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DDB0C-90A9-9E01-18AA-8B39454C1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46A07D-3597-FE34-314F-79A2681D5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C1665A-C5E4-9474-FD7F-25AC864E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8FB-D0CC-4518-ACC1-A11F03A6F869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145BFD-76B9-CEA6-F0E7-0FD12EB6A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FF9ACC-8B48-D074-C6A3-0F5BE700B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C7D9-163F-4AAF-A0CF-49B971C728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314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5857A-2F87-7C0A-E58E-0FCB7D1FF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C57D6E-2AE6-4C9F-3921-D87892CA52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90F309-2EC5-4FB5-4ECC-6E674B475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1F7FE-7C30-3690-82B8-252C8AD00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8FB-D0CC-4518-ACC1-A11F03A6F869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0E535C-D335-3FD5-C3C4-5BA15D376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D8C9C-95E9-0085-4A71-BB8526E1A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8C7D9-163F-4AAF-A0CF-49B971C728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354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C53538-BF14-6950-7B7C-5F17AA905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039F8-3AE5-A4C9-3683-0CD8EF871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194A2-9DAF-4A2D-9808-451FF81A4E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738FB-D0CC-4518-ACC1-A11F03A6F869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25AEF-BD5D-3F35-2240-AC6E492687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6C641-509C-B7D4-34CE-7103C7F698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8C7D9-163F-4AAF-A0CF-49B971C728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814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spects.ac.uk/job-profiles" TargetMode="External"/><Relationship Id="rId2" Type="http://schemas.openxmlformats.org/officeDocument/2006/relationships/hyperlink" Target="https://www.prospects.ac.uk/jobs-and-work-experience/job-sector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utlook.office365.com/book/CallywithCollege1@truropenwith.onmicrosoft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student-finance-calculator" TargetMode="External"/><Relationship Id="rId2" Type="http://schemas.openxmlformats.org/officeDocument/2006/relationships/hyperlink" Target="https://www.bbc.co.uk/news/education-6224151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completeuniversityguide.co.uk/course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education/ng-interactive/2025/sep/13/the-guardian-university-guide-2026-the-ranking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ndapprenticeship.service.gov.uk/apprenticeshipsearch?_ga=2.153527288.1104627366.1701268309-623540140.1698428444" TargetMode="External"/><Relationship Id="rId2" Type="http://schemas.openxmlformats.org/officeDocument/2006/relationships/hyperlink" Target="https://www.amazingapprenticeships.com/higher-degree-listin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www.ucas.com/explore/search/apprenticeships?query=" TargetMode="External"/><Relationship Id="rId4" Type="http://schemas.openxmlformats.org/officeDocument/2006/relationships/hyperlink" Target="https://www.cornwall-opportunities.co.uk/opportunities/apprenticeships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ndapprenticeship.service.gov.uk/apprenticeshipsearch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as.com/explore/search/apprenticeships?query=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United_Nations_geoscheme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davidsellars@callywith.ac.uk" TargetMode="External"/><Relationship Id="rId2" Type="http://schemas.openxmlformats.org/officeDocument/2006/relationships/hyperlink" Target="mailto:careers@callywith.ac.u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mailto:moirabawden@callywith.ac.uk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lunteercornwall.org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rnwall-opportunities.co.uk/industries/cornwalls-industrie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hyperlink" Target="https://www.theguardian.com/business/2022/jul/05/floating-windfarms-cornwall-wales-crown-estate-celtc-sea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FAB48-4E81-2324-5292-D1B8B52E3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084" y="277270"/>
            <a:ext cx="10979395" cy="2734287"/>
          </a:xfrm>
        </p:spPr>
        <p:txBody>
          <a:bodyPr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  <a:latin typeface="+mn-lt"/>
              </a:rPr>
              <a:t>Careers Information Evening </a:t>
            </a:r>
            <a:br>
              <a:rPr lang="en-US" sz="5400">
                <a:solidFill>
                  <a:srgbClr val="FFFFFF"/>
                </a:solidFill>
                <a:latin typeface="+mn-lt"/>
              </a:rPr>
            </a:br>
            <a:br>
              <a:rPr lang="en-US" sz="4800">
                <a:solidFill>
                  <a:srgbClr val="FFFFFF"/>
                </a:solidFill>
                <a:latin typeface="+mn-lt"/>
              </a:rPr>
            </a:br>
            <a:r>
              <a:rPr lang="en-US" sz="2800">
                <a:solidFill>
                  <a:srgbClr val="FFFFFF"/>
                </a:solidFill>
                <a:latin typeface="+mn-lt"/>
              </a:rPr>
              <a:t>Wednesday 24</a:t>
            </a:r>
            <a:r>
              <a:rPr lang="en-US" sz="2800" baseline="30000">
                <a:solidFill>
                  <a:srgbClr val="FFFFFF"/>
                </a:solidFill>
                <a:latin typeface="+mn-lt"/>
              </a:rPr>
              <a:t>th</a:t>
            </a:r>
            <a:r>
              <a:rPr lang="en-US" sz="2800">
                <a:solidFill>
                  <a:srgbClr val="FFFFFF"/>
                </a:solidFill>
                <a:latin typeface="+mn-lt"/>
              </a:rPr>
              <a:t> September</a:t>
            </a:r>
            <a:endParaRPr lang="en-GB" sz="28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ADC11-0116-D451-019A-90BA1582D9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David Sellars – Destinations Lead Teacher</a:t>
            </a:r>
          </a:p>
          <a:p>
            <a:r>
              <a:rPr lang="en-US" sz="2800" b="1">
                <a:solidFill>
                  <a:srgbClr val="FF0000"/>
                </a:solidFill>
              </a:rPr>
              <a:t>Moira Bawden – Careers and Work Experience Adviser</a:t>
            </a:r>
            <a:endParaRPr lang="en-GB" sz="2800" b="1">
              <a:solidFill>
                <a:srgbClr val="FF0000"/>
              </a:solidFill>
            </a:endParaRPr>
          </a:p>
        </p:txBody>
      </p:sp>
      <p:pic>
        <p:nvPicPr>
          <p:cNvPr id="6" name="Picture 5" descr="A poster of a stem class&#10;&#10;Description automatically generated with medium confidence">
            <a:extLst>
              <a:ext uri="{FF2B5EF4-FFF2-40B4-BE49-F238E27FC236}">
                <a16:creationId xmlns:a16="http://schemas.microsoft.com/office/drawing/2014/main" id="{3407B776-B4D0-3E42-F3B2-0C6DF8F8F5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311" t="1094" r="-130" b="87993"/>
          <a:stretch/>
        </p:blipFill>
        <p:spPr>
          <a:xfrm>
            <a:off x="125056" y="176011"/>
            <a:ext cx="1295673" cy="97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08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55DE19-B080-3808-756E-BF3B72057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1" y="348865"/>
            <a:ext cx="10082120" cy="1022735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4900" b="1">
                <a:solidFill>
                  <a:srgbClr val="FFFFFF"/>
                </a:solidFill>
              </a:rPr>
              <a:t>Post-18 Pathways</a:t>
            </a:r>
            <a:br>
              <a:rPr lang="en-US" sz="4000" b="1">
                <a:solidFill>
                  <a:srgbClr val="FFFFFF"/>
                </a:solidFill>
              </a:rPr>
            </a:br>
            <a:r>
              <a:rPr lang="en-US" sz="3100" b="1">
                <a:solidFill>
                  <a:srgbClr val="FF0000"/>
                </a:solidFill>
                <a:latin typeface="+mn-lt"/>
              </a:rPr>
              <a:t>PDTs (Personal Development Tutors)</a:t>
            </a:r>
            <a:endParaRPr lang="en-GB" sz="3100" b="1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BE682D63-6FBB-191A-999E-67EEDD8A04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1813295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FFA1791-E911-BA0D-047B-441DD28DFE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311" t="1094" r="-130" b="87993"/>
          <a:stretch/>
        </p:blipFill>
        <p:spPr>
          <a:xfrm>
            <a:off x="10718784" y="5700653"/>
            <a:ext cx="1270032" cy="95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8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F405-364B-6243-5FAB-66931E8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Finding a Job Role(s)</a:t>
            </a: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D78C-9EE4-55D4-45EF-338F390D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0281"/>
            <a:ext cx="10515600" cy="3686682"/>
          </a:xfrm>
        </p:spPr>
        <p:txBody>
          <a:bodyPr>
            <a:normAutofit/>
          </a:bodyPr>
          <a:lstStyle/>
          <a:p>
            <a:r>
              <a:rPr lang="en-GB" sz="3200" b="1">
                <a:solidFill>
                  <a:srgbClr val="FF0000"/>
                </a:solidFill>
              </a:rPr>
              <a:t>Industry Immersion </a:t>
            </a:r>
            <a:r>
              <a:rPr lang="en-GB" sz="3200"/>
              <a:t>(June 29</a:t>
            </a:r>
            <a:r>
              <a:rPr lang="en-GB" sz="3200" baseline="30000"/>
              <a:t>th</a:t>
            </a:r>
            <a:r>
              <a:rPr lang="en-GB" sz="3200"/>
              <a:t> – July 3rd)</a:t>
            </a:r>
          </a:p>
          <a:p>
            <a:endParaRPr lang="en-GB" sz="3200" b="1">
              <a:solidFill>
                <a:srgbClr val="FF0000"/>
              </a:solidFill>
            </a:endParaRPr>
          </a:p>
          <a:p>
            <a:r>
              <a:rPr lang="en-GB" sz="3200" b="1">
                <a:solidFill>
                  <a:srgbClr val="FF0000"/>
                </a:solidFill>
              </a:rPr>
              <a:t>Destinations Day </a:t>
            </a:r>
            <a:r>
              <a:rPr lang="en-GB" sz="3200"/>
              <a:t>– December 2</a:t>
            </a:r>
            <a:r>
              <a:rPr lang="en-GB" sz="3200" baseline="30000"/>
              <a:t>nd</a:t>
            </a:r>
          </a:p>
          <a:p>
            <a:pPr marL="0" indent="0">
              <a:buNone/>
            </a:pPr>
            <a:endParaRPr lang="en-GB" sz="3200" baseline="30000"/>
          </a:p>
          <a:p>
            <a:r>
              <a:rPr lang="en-GB" sz="3200" b="1">
                <a:solidFill>
                  <a:srgbClr val="FF0000"/>
                </a:solidFill>
              </a:rPr>
              <a:t>Sector Networking Lunches </a:t>
            </a:r>
            <a:r>
              <a:rPr lang="en-GB" sz="3200"/>
              <a:t>(end of Feb – April)</a:t>
            </a:r>
          </a:p>
          <a:p>
            <a:pPr marL="0" indent="0">
              <a:buNone/>
            </a:pPr>
            <a:endParaRPr lang="en-US" sz="2800" kern="120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US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endParaRPr lang="en-GB"/>
          </a:p>
        </p:txBody>
      </p:sp>
      <p:pic>
        <p:nvPicPr>
          <p:cNvPr id="4" name="Picture 3" descr="A poster of a stem class&#10;&#10;Description automatically generated with medium confidence">
            <a:extLst>
              <a:ext uri="{FF2B5EF4-FFF2-40B4-BE49-F238E27FC236}">
                <a16:creationId xmlns:a16="http://schemas.microsoft.com/office/drawing/2014/main" id="{FCCCA49C-C581-E011-1AEE-5DBFB7D07E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311" t="1094" r="-130" b="87993"/>
          <a:stretch/>
        </p:blipFill>
        <p:spPr>
          <a:xfrm>
            <a:off x="10733571" y="5693529"/>
            <a:ext cx="1270032" cy="95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78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AAC95-7791-973E-2823-0C656A132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Destinations Day</a:t>
            </a:r>
            <a:endParaRPr lang="en-GB" b="1">
              <a:solidFill>
                <a:schemeClr val="bg1"/>
              </a:solidFill>
            </a:endParaRP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ECF74468-7783-BC97-DC8D-336A142B5C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623004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5260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BB81256-FD5E-BC5D-CB18-C45535B2ED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750671"/>
              </p:ext>
            </p:extLst>
          </p:nvPr>
        </p:nvGraphicFramePr>
        <p:xfrm>
          <a:off x="0" y="108471"/>
          <a:ext cx="12192000" cy="6618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3141">
                  <a:extLst>
                    <a:ext uri="{9D8B030D-6E8A-4147-A177-3AD203B41FA5}">
                      <a16:colId xmlns:a16="http://schemas.microsoft.com/office/drawing/2014/main" val="3313727665"/>
                    </a:ext>
                  </a:extLst>
                </a:gridCol>
                <a:gridCol w="4382711">
                  <a:extLst>
                    <a:ext uri="{9D8B030D-6E8A-4147-A177-3AD203B41FA5}">
                      <a16:colId xmlns:a16="http://schemas.microsoft.com/office/drawing/2014/main" val="4125568385"/>
                    </a:ext>
                  </a:extLst>
                </a:gridCol>
                <a:gridCol w="4296148">
                  <a:extLst>
                    <a:ext uri="{9D8B030D-6E8A-4147-A177-3AD203B41FA5}">
                      <a16:colId xmlns:a16="http://schemas.microsoft.com/office/drawing/2014/main" val="2073745077"/>
                    </a:ext>
                  </a:extLst>
                </a:gridCol>
              </a:tblGrid>
              <a:tr h="357598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Exeter University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Army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Student Ambassadors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081617"/>
                  </a:ext>
                </a:extLst>
              </a:tr>
              <a:tr h="357598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Falmouth University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Navy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Creative Careers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142040"/>
                  </a:ext>
                </a:extLst>
              </a:tr>
              <a:tr h="357598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Plymouth University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RAF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Screen Industries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852745"/>
                  </a:ext>
                </a:extLst>
              </a:tr>
              <a:tr h="357598">
                <a:tc>
                  <a:txBody>
                    <a:bodyPr/>
                    <a:lstStyle/>
                    <a:p>
                      <a:pPr algn="ctr"/>
                      <a:r>
                        <a:rPr lang="en-GB" err="1"/>
                        <a:t>Marjons</a:t>
                      </a:r>
                      <a:r>
                        <a:rPr lang="en-GB"/>
                        <a:t> University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Tri-Service Safety Officer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Broadcast Media Careers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667132"/>
                  </a:ext>
                </a:extLst>
              </a:tr>
              <a:tr h="357598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University of Arts Plymouth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Police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Directing &amp; Producing Films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774432"/>
                  </a:ext>
                </a:extLst>
              </a:tr>
              <a:tr h="400331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Truro &amp; Penwith University Centre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Fire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Architecture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955693"/>
                  </a:ext>
                </a:extLst>
              </a:tr>
              <a:tr h="357598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Next Steps – Student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Veterinary Surgeon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Photography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2689876"/>
                  </a:ext>
                </a:extLst>
              </a:tr>
              <a:tr h="357598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Apprenticeships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Nurse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Civil Engineering (Cormac)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472452"/>
                  </a:ext>
                </a:extLst>
              </a:tr>
              <a:tr h="357598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Marketing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Midwife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Babcock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29413"/>
                  </a:ext>
                </a:extLst>
              </a:tr>
              <a:tr h="357598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Accountancy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Mental Health Nurse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err="1"/>
                        <a:t>Imerys</a:t>
                      </a: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744051"/>
                  </a:ext>
                </a:extLst>
              </a:tr>
              <a:tr h="357598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Human Resource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Radiographer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Environment Agency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389356"/>
                  </a:ext>
                </a:extLst>
              </a:tr>
              <a:tr h="357598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Law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Operating Department Practitioner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IT &amp; Software Development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4475113"/>
                  </a:ext>
                </a:extLst>
              </a:tr>
              <a:tr h="357598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Starting a Business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Physiotherapy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IT Monitoring &amp; Control Systems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789323"/>
                  </a:ext>
                </a:extLst>
              </a:tr>
              <a:tr h="357598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Starting a Business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Psychology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Games Industry Careers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3751284"/>
                  </a:ext>
                </a:extLst>
              </a:tr>
              <a:tr h="357598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Starting a Sports Business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Pharmacy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Gap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8928661"/>
                  </a:ext>
                </a:extLst>
              </a:tr>
              <a:tr h="3575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Sports Careers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Veterinary Surgeon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Hospitality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827123"/>
                  </a:ext>
                </a:extLst>
              </a:tr>
              <a:tr h="353938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Sports Coaching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Social Work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Teaching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9609896"/>
                  </a:ext>
                </a:extLst>
              </a:tr>
              <a:tr h="357598"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Careers in Rugby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Social 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Working in Supported Housing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570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0134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CE62B-974A-B3E1-EBF9-BE13F538F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810532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+mn-lt"/>
              </a:rPr>
              <a:t>Sector Networking Lunches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A19AB-EDE0-EB46-2813-5671A5B0C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2219"/>
            <a:ext cx="10515600" cy="5134744"/>
          </a:xfrm>
        </p:spPr>
        <p:txBody>
          <a:bodyPr/>
          <a:lstStyle/>
          <a:p>
            <a:endParaRPr lang="en-GB" sz="1800" b="0" i="0" u="none" strike="noStrike">
              <a:effectLst/>
              <a:latin typeface="Arial" panose="020B0604020202020204" pitchFamily="34" charset="0"/>
            </a:endParaRPr>
          </a:p>
          <a:p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E28FB71-1D86-D456-C850-AF68D36973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565130"/>
              </p:ext>
            </p:extLst>
          </p:nvPr>
        </p:nvGraphicFramePr>
        <p:xfrm>
          <a:off x="838200" y="1255900"/>
          <a:ext cx="10515599" cy="51347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4275">
                  <a:extLst>
                    <a:ext uri="{9D8B030D-6E8A-4147-A177-3AD203B41FA5}">
                      <a16:colId xmlns:a16="http://schemas.microsoft.com/office/drawing/2014/main" val="2009950537"/>
                    </a:ext>
                  </a:extLst>
                </a:gridCol>
                <a:gridCol w="8321324">
                  <a:extLst>
                    <a:ext uri="{9D8B030D-6E8A-4147-A177-3AD203B41FA5}">
                      <a16:colId xmlns:a16="http://schemas.microsoft.com/office/drawing/2014/main" val="2503371998"/>
                    </a:ext>
                  </a:extLst>
                </a:gridCol>
              </a:tblGrid>
              <a:tr h="394980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400">
                          <a:effectLst/>
                        </a:rPr>
                        <a:t>Date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400">
                          <a:effectLst/>
                        </a:rPr>
                        <a:t>Subject Area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8336947"/>
                  </a:ext>
                </a:extLst>
              </a:tr>
              <a:tr h="394980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400">
                          <a:effectLst/>
                        </a:rPr>
                        <a:t>25/2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400">
                          <a:effectLst/>
                        </a:rPr>
                        <a:t>Social Sciences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504230"/>
                  </a:ext>
                </a:extLst>
              </a:tr>
              <a:tr h="394980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400">
                          <a:effectLst/>
                        </a:rPr>
                        <a:t>26/2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400">
                          <a:effectLst/>
                        </a:rPr>
                        <a:t>IT, Maths and Computing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620314"/>
                  </a:ext>
                </a:extLst>
              </a:tr>
              <a:tr h="394980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400">
                          <a:effectLst/>
                        </a:rPr>
                        <a:t>4/3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400">
                          <a:effectLst/>
                        </a:rPr>
                        <a:t>Protective Services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4618096"/>
                  </a:ext>
                </a:extLst>
              </a:tr>
              <a:tr h="394980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400">
                          <a:effectLst/>
                        </a:rPr>
                        <a:t>5/3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400">
                          <a:effectLst/>
                        </a:rPr>
                        <a:t>Science and Engineering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0752669"/>
                  </a:ext>
                </a:extLst>
              </a:tr>
              <a:tr h="394980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400">
                          <a:effectLst/>
                        </a:rPr>
                        <a:t>11/3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400">
                          <a:effectLst/>
                        </a:rPr>
                        <a:t>Education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3665683"/>
                  </a:ext>
                </a:extLst>
              </a:tr>
              <a:tr h="394980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400">
                          <a:effectLst/>
                        </a:rPr>
                        <a:t>12/3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400">
                          <a:effectLst/>
                        </a:rPr>
                        <a:t>Art and Photography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8851292"/>
                  </a:ext>
                </a:extLst>
              </a:tr>
              <a:tr h="394980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400">
                          <a:effectLst/>
                        </a:rPr>
                        <a:t>17/3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400">
                          <a:effectLst/>
                        </a:rPr>
                        <a:t>Media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1814460"/>
                  </a:ext>
                </a:extLst>
              </a:tr>
              <a:tr h="394980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400">
                          <a:effectLst/>
                        </a:rPr>
                        <a:t>18/3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400">
                          <a:effectLst/>
                        </a:rPr>
                        <a:t>Sport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9239126"/>
                  </a:ext>
                </a:extLst>
              </a:tr>
              <a:tr h="394980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400">
                          <a:effectLst/>
                        </a:rPr>
                        <a:t>25/3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400">
                          <a:effectLst/>
                        </a:rPr>
                        <a:t>English, Languages and Performing Arts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1429537"/>
                  </a:ext>
                </a:extLst>
              </a:tr>
              <a:tr h="394980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400">
                          <a:effectLst/>
                        </a:rPr>
                        <a:t>26/3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400">
                          <a:effectLst/>
                        </a:rPr>
                        <a:t>Health and Care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6823537"/>
                  </a:ext>
                </a:extLst>
              </a:tr>
              <a:tr h="394980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400">
                          <a:effectLst/>
                        </a:rPr>
                        <a:t>1/4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400">
                          <a:effectLst/>
                        </a:rPr>
                        <a:t>Business and Travel &amp; Tourism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8069152"/>
                  </a:ext>
                </a:extLst>
              </a:tr>
              <a:tr h="394980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400">
                          <a:effectLst/>
                        </a:rPr>
                        <a:t>2/4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2400">
                          <a:effectLst/>
                        </a:rPr>
                        <a:t>Humanities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0807189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BA7DEEA8-95B9-7A38-F384-20FD03C0D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425" y="26146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191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CE71DCA5-D8BA-EB6A-561D-A026EF7E4E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4" b="920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161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410F2-F222-935C-7231-7E5DDBB5B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626" y="1825625"/>
            <a:ext cx="10980174" cy="4351338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     </a:t>
            </a:r>
            <a:r>
              <a:rPr lang="en-GB" sz="3200" b="1">
                <a:solidFill>
                  <a:srgbClr val="FF0000"/>
                </a:solidFill>
              </a:rPr>
              <a:t>Prospects Website</a:t>
            </a:r>
          </a:p>
          <a:p>
            <a:pPr lvl="1"/>
            <a:r>
              <a:rPr lang="en-GB" sz="3200">
                <a:hlinkClick r:id="rId2"/>
              </a:rPr>
              <a:t>Job sectors | Prospects.ac.uk</a:t>
            </a:r>
            <a:r>
              <a:rPr lang="en-GB" sz="3200"/>
              <a:t>                        </a:t>
            </a:r>
          </a:p>
          <a:p>
            <a:pPr lvl="1"/>
            <a:r>
              <a:rPr lang="en-GB" sz="3200">
                <a:hlinkClick r:id="rId3"/>
              </a:rPr>
              <a:t>Job profiles | Prospects.ac.uk</a:t>
            </a:r>
            <a:endParaRPr lang="en-GB" sz="3200"/>
          </a:p>
          <a:p>
            <a:pPr marL="457200" lvl="1" indent="0">
              <a:buNone/>
            </a:pPr>
            <a:endParaRPr lang="en-GB" sz="3200"/>
          </a:p>
          <a:p>
            <a:pPr marL="457200" lvl="1" indent="0">
              <a:buNone/>
            </a:pPr>
            <a:r>
              <a:rPr lang="en-GB" sz="3200" b="1"/>
              <a:t>Lessons</a:t>
            </a:r>
          </a:p>
          <a:p>
            <a:pPr marL="457200" lvl="1" indent="0">
              <a:buNone/>
            </a:pPr>
            <a:endParaRPr lang="en-GB" sz="3200" b="1"/>
          </a:p>
          <a:p>
            <a:pPr marL="457200" lvl="1" indent="0">
              <a:buNone/>
            </a:pPr>
            <a:r>
              <a:rPr lang="en-GB" sz="3200" b="1"/>
              <a:t>One-to-One Careers Meetings </a:t>
            </a:r>
            <a:r>
              <a:rPr lang="en-GB" sz="3200">
                <a:hlinkClick r:id="rId4"/>
              </a:rPr>
              <a:t>Destinations Space (office365.com)</a:t>
            </a:r>
            <a:endParaRPr lang="en-GB" sz="3200"/>
          </a:p>
          <a:p>
            <a:pPr marL="457200" lvl="1" indent="0">
              <a:buNone/>
            </a:pPr>
            <a:endParaRPr lang="en-GB"/>
          </a:p>
          <a:p>
            <a:pPr marL="457200" lvl="1" indent="0">
              <a:buNone/>
            </a:pP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759C50B-A9C9-C259-5E84-36109DDE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Finding a Job Role(s) - continued</a:t>
            </a:r>
            <a:endParaRPr lang="en-GB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367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539ED-06CA-0C55-5F6D-050811B08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EABA09-D369-56DC-B184-8F68F21207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7530" y="346074"/>
            <a:ext cx="5768470" cy="65119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CFDEA0-2B12-84B4-5A8A-880800B07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46073"/>
            <a:ext cx="5914169" cy="651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93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F6958-E647-BEBE-0919-05AA3D742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8DFB0-36D3-5772-1D90-0AE125FA1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F6D600-3B7A-8F37-CC64-FD78B53FA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20" y="0"/>
            <a:ext cx="11149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8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F405-364B-6243-5FAB-66931E8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88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Higher Education</a:t>
            </a: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D78C-9EE4-55D4-45EF-338F390D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447"/>
            <a:ext cx="10515600" cy="4085516"/>
          </a:xfrm>
        </p:spPr>
        <p:txBody>
          <a:bodyPr/>
          <a:lstStyle/>
          <a:p>
            <a:pPr marL="0" indent="0">
              <a:buNone/>
            </a:pPr>
            <a:endParaRPr lang="en-GB" sz="2800" b="1"/>
          </a:p>
          <a:p>
            <a:pPr marL="0" indent="0">
              <a:buNone/>
            </a:pPr>
            <a:endParaRPr lang="en-US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US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79F58D-040A-822E-B33D-256F03859987}"/>
              </a:ext>
            </a:extLst>
          </p:cNvPr>
          <p:cNvSpPr txBox="1"/>
          <p:nvPr/>
        </p:nvSpPr>
        <p:spPr>
          <a:xfrm>
            <a:off x="295792" y="2025908"/>
            <a:ext cx="10437779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/>
              <a:t>Subject?</a:t>
            </a:r>
          </a:p>
          <a:p>
            <a:r>
              <a:rPr lang="en-US" sz="3200"/>
              <a:t>Single or joint?</a:t>
            </a:r>
          </a:p>
          <a:p>
            <a:r>
              <a:rPr lang="en-US" sz="3200"/>
              <a:t>BA or BSc?</a:t>
            </a:r>
          </a:p>
          <a:p>
            <a:r>
              <a:rPr lang="en-US" sz="3200"/>
              <a:t>Sandwich course?</a:t>
            </a:r>
          </a:p>
          <a:p>
            <a:r>
              <a:rPr lang="en-US" sz="3200"/>
              <a:t>Russell Group?</a:t>
            </a:r>
          </a:p>
          <a:p>
            <a:r>
              <a:rPr lang="en-US" sz="3200"/>
              <a:t>Preferred assessment method?</a:t>
            </a:r>
          </a:p>
          <a:p>
            <a:r>
              <a:rPr lang="en-US" sz="3200"/>
              <a:t>Size? Where? Campus/city?</a:t>
            </a:r>
          </a:p>
          <a:p>
            <a:r>
              <a:rPr lang="en-US" sz="3200">
                <a:solidFill>
                  <a:srgbClr val="FF0000"/>
                </a:solidFill>
              </a:rPr>
              <a:t>Exeter University Subject Taster Day – 11</a:t>
            </a:r>
            <a:r>
              <a:rPr lang="en-US" sz="3200" baseline="30000">
                <a:solidFill>
                  <a:srgbClr val="FF0000"/>
                </a:solidFill>
              </a:rPr>
              <a:t>th</a:t>
            </a:r>
            <a:r>
              <a:rPr lang="en-US" sz="3200">
                <a:solidFill>
                  <a:srgbClr val="FF0000"/>
                </a:solidFill>
              </a:rPr>
              <a:t> February</a:t>
            </a:r>
          </a:p>
          <a:p>
            <a:r>
              <a:rPr lang="en-US" sz="3200">
                <a:solidFill>
                  <a:srgbClr val="FF0000"/>
                </a:solidFill>
              </a:rPr>
              <a:t>HE Fair (10</a:t>
            </a:r>
            <a:r>
              <a:rPr lang="en-US" sz="3200" baseline="30000">
                <a:solidFill>
                  <a:srgbClr val="FF0000"/>
                </a:solidFill>
              </a:rPr>
              <a:t>th</a:t>
            </a:r>
            <a:r>
              <a:rPr lang="en-US" sz="3200">
                <a:solidFill>
                  <a:srgbClr val="FF0000"/>
                </a:solidFill>
              </a:rPr>
              <a:t> June)</a:t>
            </a:r>
          </a:p>
          <a:p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4" name="Picture 3" descr="A poster of a stem class&#10;&#10;Description automatically generated with medium confidence">
            <a:extLst>
              <a:ext uri="{FF2B5EF4-FFF2-40B4-BE49-F238E27FC236}">
                <a16:creationId xmlns:a16="http://schemas.microsoft.com/office/drawing/2014/main" id="{BA18B141-B705-CF21-F03D-C18C7158A4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11" t="1094" r="-130" b="87993"/>
          <a:stretch/>
        </p:blipFill>
        <p:spPr>
          <a:xfrm>
            <a:off x="10733571" y="5693529"/>
            <a:ext cx="1270032" cy="95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03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99" name="Rectangle 1098">
            <a:extLst>
              <a:ext uri="{FF2B5EF4-FFF2-40B4-BE49-F238E27FC236}">
                <a16:creationId xmlns:a16="http://schemas.microsoft.com/office/drawing/2014/main" id="{9389D3E0-BA02-41D3-B2AC-8FD6AA893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868CEE-BDA7-AA22-9EDD-88F7AC468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213" y="132715"/>
            <a:ext cx="3469739" cy="619267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800" b="1" kern="1200">
                <a:solidFill>
                  <a:srgbClr val="FF0000"/>
                </a:solidFill>
                <a:latin typeface="+mn-lt"/>
              </a:rPr>
              <a:t>RATIONAL INFORMED </a:t>
            </a:r>
            <a:r>
              <a:rPr lang="en-US" sz="3800" b="1" kern="1200">
                <a:solidFill>
                  <a:schemeClr val="accent1">
                    <a:lumMod val="75000"/>
                  </a:schemeClr>
                </a:solidFill>
                <a:latin typeface="+mn-lt"/>
              </a:rPr>
              <a:t>CAREER DECISIONS</a:t>
            </a:r>
            <a:br>
              <a:rPr lang="en-US" sz="4000" b="1" kern="120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br>
              <a:rPr lang="en-US" sz="4000" b="1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b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2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Our culture affects career decision-making - Career Guide | myStarjob.com">
            <a:extLst>
              <a:ext uri="{FF2B5EF4-FFF2-40B4-BE49-F238E27FC236}">
                <a16:creationId xmlns:a16="http://schemas.microsoft.com/office/drawing/2014/main" id="{4B340AFB-A799-96B9-7DAA-E16EAAC66F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"/>
          <a:stretch/>
        </p:blipFill>
        <p:spPr bwMode="auto">
          <a:xfrm>
            <a:off x="4581619" y="819151"/>
            <a:ext cx="7429140" cy="498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oster of a stem class&#10;&#10;Description automatically generated with medium confidence">
            <a:extLst>
              <a:ext uri="{FF2B5EF4-FFF2-40B4-BE49-F238E27FC236}">
                <a16:creationId xmlns:a16="http://schemas.microsoft.com/office/drawing/2014/main" id="{26B4B26F-C747-C7FA-E9FC-529CC05ECE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311" t="1094" r="-130" b="87993"/>
          <a:stretch/>
        </p:blipFill>
        <p:spPr>
          <a:xfrm>
            <a:off x="10718784" y="5700653"/>
            <a:ext cx="1270032" cy="9526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A492F8-4DB4-2168-8D43-ED591389A748}"/>
              </a:ext>
            </a:extLst>
          </p:cNvPr>
          <p:cNvSpPr txBox="1"/>
          <p:nvPr/>
        </p:nvSpPr>
        <p:spPr>
          <a:xfrm>
            <a:off x="669303" y="4496586"/>
            <a:ext cx="3393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PROACTIVE</a:t>
            </a:r>
            <a:endParaRPr lang="en-GB" sz="4000"/>
          </a:p>
        </p:txBody>
      </p:sp>
    </p:spTree>
    <p:extLst>
      <p:ext uri="{BB962C8B-B14F-4D97-AF65-F5344CB8AC3E}">
        <p14:creationId xmlns:p14="http://schemas.microsoft.com/office/powerpoint/2010/main" val="160996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F405-364B-6243-5FAB-66931E8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61154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Student Finance</a:t>
            </a: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D78C-9EE4-55D4-45EF-338F390D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2730"/>
            <a:ext cx="10515600" cy="4085516"/>
          </a:xfrm>
        </p:spPr>
        <p:txBody>
          <a:bodyPr/>
          <a:lstStyle/>
          <a:p>
            <a:pPr marL="0" indent="0" algn="l" fontAlgn="base">
              <a:buNone/>
            </a:pPr>
            <a:r>
              <a:rPr lang="en-GB" sz="2000">
                <a:hlinkClick r:id="rId2"/>
              </a:rPr>
              <a:t>Student loans: How do they work, what can I borrow and when do I pay it back? - BBC News</a:t>
            </a:r>
            <a:endParaRPr lang="en-GB" sz="2000" b="0" i="0">
              <a:solidFill>
                <a:srgbClr val="141414"/>
              </a:solidFill>
              <a:effectLst/>
              <a:latin typeface="ReithSans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b="0" i="0">
                <a:solidFill>
                  <a:srgbClr val="141414"/>
                </a:solidFill>
                <a:effectLst/>
                <a:latin typeface="ReithSans"/>
              </a:rPr>
              <a:t>a loan for </a:t>
            </a:r>
            <a:r>
              <a:rPr lang="en-GB" b="1" i="0">
                <a:solidFill>
                  <a:srgbClr val="141414"/>
                </a:solidFill>
                <a:effectLst/>
                <a:latin typeface="inherit"/>
              </a:rPr>
              <a:t>tuition fees (up to </a:t>
            </a:r>
            <a:r>
              <a:rPr lang="en-GB" b="1" i="0">
                <a:solidFill>
                  <a:srgbClr val="0B0C0C"/>
                </a:solidFill>
                <a:effectLst/>
                <a:latin typeface="GDS Transport"/>
              </a:rPr>
              <a:t>£9,535 </a:t>
            </a:r>
            <a:r>
              <a:rPr lang="en-GB" b="1" i="0">
                <a:solidFill>
                  <a:srgbClr val="141414"/>
                </a:solidFill>
                <a:effectLst/>
                <a:latin typeface="inherit"/>
              </a:rPr>
              <a:t>per year)</a:t>
            </a:r>
            <a:endParaRPr lang="en-GB" b="0" i="0">
              <a:solidFill>
                <a:srgbClr val="141414"/>
              </a:solidFill>
              <a:effectLst/>
              <a:latin typeface="ReithSans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b="0" i="0">
                <a:solidFill>
                  <a:srgbClr val="141414"/>
                </a:solidFill>
                <a:effectLst/>
                <a:latin typeface="ReithSans"/>
              </a:rPr>
              <a:t>a </a:t>
            </a:r>
            <a:r>
              <a:rPr lang="en-GB" b="1" i="0">
                <a:solidFill>
                  <a:srgbClr val="141414"/>
                </a:solidFill>
                <a:effectLst/>
              </a:rPr>
              <a:t>maintenance loan</a:t>
            </a:r>
            <a:r>
              <a:rPr lang="en-GB" b="0" i="0">
                <a:solidFill>
                  <a:srgbClr val="141414"/>
                </a:solidFill>
                <a:effectLst/>
              </a:rPr>
              <a:t> (</a:t>
            </a:r>
            <a:r>
              <a:rPr lang="en-GB" b="0" i="0">
                <a:solidFill>
                  <a:srgbClr val="141414"/>
                </a:solidFill>
                <a:effectLst/>
                <a:latin typeface="ReithSans"/>
              </a:rPr>
              <a:t>means tested) to cover living costs</a:t>
            </a:r>
          </a:p>
          <a:p>
            <a:pPr marL="0" indent="0" fontAlgn="base">
              <a:buNone/>
            </a:pPr>
            <a:r>
              <a:rPr lang="en-GB" sz="200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Student finance calculator - GOV.UK (www.gov.uk)</a:t>
            </a:r>
            <a:endParaRPr lang="en-GB" sz="2000" b="0" i="0">
              <a:solidFill>
                <a:srgbClr val="0070C0"/>
              </a:solidFill>
              <a:effectLst/>
              <a:latin typeface="ReithSans"/>
            </a:endParaRPr>
          </a:p>
          <a:p>
            <a:r>
              <a:rPr lang="en-US">
                <a:solidFill>
                  <a:srgbClr val="555555"/>
                </a:solidFill>
              </a:rPr>
              <a:t>repay once earn </a:t>
            </a:r>
            <a:r>
              <a:rPr lang="en-US" b="1">
                <a:solidFill>
                  <a:srgbClr val="555555"/>
                </a:solidFill>
              </a:rPr>
              <a:t>£25 000 </a:t>
            </a:r>
            <a:r>
              <a:rPr lang="en-US">
                <a:solidFill>
                  <a:srgbClr val="555555"/>
                </a:solidFill>
              </a:rPr>
              <a:t>or above</a:t>
            </a:r>
          </a:p>
          <a:p>
            <a:r>
              <a:rPr lang="en-US">
                <a:solidFill>
                  <a:srgbClr val="555555"/>
                </a:solidFill>
              </a:rPr>
              <a:t>pay </a:t>
            </a:r>
            <a:r>
              <a:rPr lang="en-US" b="1">
                <a:solidFill>
                  <a:srgbClr val="555555"/>
                </a:solidFill>
              </a:rPr>
              <a:t>9% </a:t>
            </a:r>
            <a:r>
              <a:rPr lang="en-US">
                <a:solidFill>
                  <a:srgbClr val="555555"/>
                </a:solidFill>
              </a:rPr>
              <a:t>of earnings above £25 000</a:t>
            </a:r>
          </a:p>
          <a:p>
            <a:r>
              <a:rPr lang="en-US">
                <a:solidFill>
                  <a:srgbClr val="555555"/>
                </a:solidFill>
              </a:rPr>
              <a:t>written off after </a:t>
            </a:r>
            <a:r>
              <a:rPr lang="en-US" b="1">
                <a:solidFill>
                  <a:srgbClr val="555555"/>
                </a:solidFill>
              </a:rPr>
              <a:t>40 years</a:t>
            </a:r>
          </a:p>
          <a:p>
            <a:pPr marL="0" indent="0">
              <a:buNone/>
            </a:pPr>
            <a:endParaRPr lang="en-US" sz="2800" kern="120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US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endParaRPr lang="en-GB"/>
          </a:p>
        </p:txBody>
      </p:sp>
      <p:pic>
        <p:nvPicPr>
          <p:cNvPr id="4" name="Picture 3" descr="A poster of a stem class&#10;&#10;Description automatically generated with medium confidence">
            <a:extLst>
              <a:ext uri="{FF2B5EF4-FFF2-40B4-BE49-F238E27FC236}">
                <a16:creationId xmlns:a16="http://schemas.microsoft.com/office/drawing/2014/main" id="{AC8361E4-2EF7-D7EB-8ED2-9728730A6B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311" t="1094" r="-130" b="87993"/>
          <a:stretch/>
        </p:blipFill>
        <p:spPr>
          <a:xfrm>
            <a:off x="10733571" y="5693529"/>
            <a:ext cx="1270032" cy="95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16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F405-364B-6243-5FAB-66931E8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             </a:t>
            </a:r>
            <a:br>
              <a:rPr lang="en-US" b="1">
                <a:solidFill>
                  <a:schemeClr val="bg1"/>
                </a:solidFill>
              </a:rPr>
            </a:br>
            <a:r>
              <a:rPr lang="en-US" b="1">
                <a:solidFill>
                  <a:schemeClr val="bg1"/>
                </a:solidFill>
              </a:rPr>
              <a:t>Universities and Colleges Admissions Service</a:t>
            </a: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D78C-9EE4-55D4-45EF-338F390D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447"/>
            <a:ext cx="10515600" cy="4085516"/>
          </a:xfrm>
        </p:spPr>
        <p:txBody>
          <a:bodyPr/>
          <a:lstStyle/>
          <a:p>
            <a:pPr marL="0" indent="0">
              <a:buNone/>
            </a:pPr>
            <a:endParaRPr lang="en-GB" sz="2800" b="1"/>
          </a:p>
          <a:p>
            <a:pPr marL="0" indent="0">
              <a:buNone/>
            </a:pPr>
            <a:endParaRPr lang="en-US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US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2802E0-E42D-112D-465D-C58DEB944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3" y="2233613"/>
            <a:ext cx="12191999" cy="3376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DEE3C0-2646-E514-7968-0CE21C1C6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063" y="0"/>
            <a:ext cx="1990724" cy="74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58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F405-364B-6243-5FAB-66931E8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‘The Complete University Guide’</a:t>
            </a:r>
            <a:br>
              <a:rPr lang="en-US" b="1">
                <a:solidFill>
                  <a:schemeClr val="bg1"/>
                </a:solidFill>
              </a:rPr>
            </a:br>
            <a:r>
              <a:rPr lang="en-GB" sz="220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Undergraduate Degree Course Search | Complete University Guide (thecompleteuniversityguide.co.uk)</a:t>
            </a:r>
            <a:endParaRPr lang="en-GB" sz="2200" b="1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D78C-9EE4-55D4-45EF-338F390D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447"/>
            <a:ext cx="10515600" cy="4085516"/>
          </a:xfrm>
        </p:spPr>
        <p:txBody>
          <a:bodyPr/>
          <a:lstStyle/>
          <a:p>
            <a:pPr marL="0" indent="0">
              <a:buNone/>
            </a:pPr>
            <a:endParaRPr lang="en-GB" sz="2800" b="1"/>
          </a:p>
          <a:p>
            <a:pPr marL="0" indent="0">
              <a:buNone/>
            </a:pPr>
            <a:endParaRPr lang="en-US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US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E76755-40DE-D874-DB31-BA3293996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362" y="1690689"/>
            <a:ext cx="9699276" cy="535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9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F405-364B-6243-5FAB-66931E8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‘</a:t>
            </a:r>
            <a:r>
              <a:rPr lang="en-US" sz="4000" b="1">
                <a:solidFill>
                  <a:schemeClr val="bg1"/>
                </a:solidFill>
              </a:rPr>
              <a:t>Education Guardian University Subjects League Tables’             </a:t>
            </a:r>
            <a:r>
              <a:rPr lang="en-GB" sz="400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180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Guardian University Guide 2026 – the rankings | University guide | The Guardian</a:t>
            </a:r>
            <a:endParaRPr lang="en-GB" sz="18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D78C-9EE4-55D4-45EF-338F390D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447"/>
            <a:ext cx="10515600" cy="4085516"/>
          </a:xfrm>
        </p:spPr>
        <p:txBody>
          <a:bodyPr/>
          <a:lstStyle/>
          <a:p>
            <a:pPr marL="0" indent="0">
              <a:buNone/>
            </a:pPr>
            <a:endParaRPr lang="en-GB" sz="2800" b="1"/>
          </a:p>
          <a:p>
            <a:pPr marL="0" indent="0">
              <a:buNone/>
            </a:pPr>
            <a:endParaRPr lang="en-US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US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3264BD-4DB9-47F3-B40C-1B8F67556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78396"/>
            <a:ext cx="12128890" cy="511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55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F405-364B-6243-5FAB-66931E8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Apprenticeships</a:t>
            </a: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D78C-9EE4-55D4-45EF-338F390D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447"/>
            <a:ext cx="10515600" cy="4085516"/>
          </a:xfrm>
        </p:spPr>
        <p:txBody>
          <a:bodyPr/>
          <a:lstStyle/>
          <a:p>
            <a:pPr marL="0" indent="0">
              <a:buNone/>
            </a:pPr>
            <a:endParaRPr lang="en-GB" sz="2800" b="1"/>
          </a:p>
          <a:p>
            <a:pPr marL="0" indent="0">
              <a:buNone/>
            </a:pPr>
            <a:endParaRPr lang="en-US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US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60D0FA-9B1C-39FD-DC40-36EADFD3C9B2}"/>
              </a:ext>
            </a:extLst>
          </p:cNvPr>
          <p:cNvSpPr txBox="1"/>
          <p:nvPr/>
        </p:nvSpPr>
        <p:spPr>
          <a:xfrm>
            <a:off x="838200" y="2091447"/>
            <a:ext cx="10706100" cy="7048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4000" i="0">
                <a:solidFill>
                  <a:srgbClr val="3C3C3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Apprenticeship Levy - 2017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4000">
              <a:solidFill>
                <a:srgbClr val="3C3C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4000">
                <a:solidFill>
                  <a:srgbClr val="3C3C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Job Roles - apprenticeship standards?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4000" i="0">
              <a:solidFill>
                <a:srgbClr val="3C3C3B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4000" i="0">
                <a:solidFill>
                  <a:srgbClr val="3C3C3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Levels?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4000">
              <a:solidFill>
                <a:srgbClr val="3C3C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4000" i="0">
                <a:solidFill>
                  <a:srgbClr val="3C3C3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n-GB" sz="4000">
                <a:solidFill>
                  <a:srgbClr val="3C3C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an apprenticeship</a:t>
            </a:r>
            <a:endParaRPr lang="en-GB" sz="4000" i="0">
              <a:solidFill>
                <a:srgbClr val="3C3C3B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3200">
              <a:solidFill>
                <a:srgbClr val="3C3C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>
              <a:solidFill>
                <a:srgbClr val="3C3C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b="0" i="0">
              <a:solidFill>
                <a:srgbClr val="3C3C3B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>
              <a:solidFill>
                <a:srgbClr val="3C3C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b="0" i="0">
              <a:solidFill>
                <a:srgbClr val="3C3C3B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b="0" i="0">
              <a:solidFill>
                <a:srgbClr val="3C3C3B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oster of a stem class&#10;&#10;Description automatically generated with medium confidence">
            <a:extLst>
              <a:ext uri="{FF2B5EF4-FFF2-40B4-BE49-F238E27FC236}">
                <a16:creationId xmlns:a16="http://schemas.microsoft.com/office/drawing/2014/main" id="{7CDA9F22-E95C-4500-6228-15DE71CB6E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11" t="1094" r="-130" b="87993"/>
          <a:stretch/>
        </p:blipFill>
        <p:spPr>
          <a:xfrm>
            <a:off x="10733571" y="5693529"/>
            <a:ext cx="1270032" cy="95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99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F405-364B-6243-5FAB-66931E8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Apprenticeship Levy - 2017</a:t>
            </a: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D78C-9EE4-55D4-45EF-338F390D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447"/>
            <a:ext cx="10515600" cy="4085516"/>
          </a:xfrm>
        </p:spPr>
        <p:txBody>
          <a:bodyPr/>
          <a:lstStyle/>
          <a:p>
            <a:pPr marL="0" indent="0">
              <a:buNone/>
            </a:pPr>
            <a:endParaRPr lang="en-GB" sz="2800" b="1"/>
          </a:p>
          <a:p>
            <a:pPr marL="0" indent="0">
              <a:buNone/>
            </a:pPr>
            <a:endParaRPr lang="en-US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US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60D0FA-9B1C-39FD-DC40-36EADFD3C9B2}"/>
              </a:ext>
            </a:extLst>
          </p:cNvPr>
          <p:cNvSpPr txBox="1"/>
          <p:nvPr/>
        </p:nvSpPr>
        <p:spPr>
          <a:xfrm>
            <a:off x="933450" y="2091445"/>
            <a:ext cx="107061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GB" sz="2800" b="0" i="0">
              <a:solidFill>
                <a:srgbClr val="3C3C3B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800" b="0" i="0">
                <a:solidFill>
                  <a:srgbClr val="3C3C3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used to </a:t>
            </a:r>
            <a:r>
              <a:rPr lang="en-GB" sz="2800" b="1" i="0">
                <a:solidFill>
                  <a:srgbClr val="3C3C3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fund apprenticeship training</a:t>
            </a:r>
            <a:r>
              <a:rPr lang="en-GB" sz="2800" b="0" i="0">
                <a:solidFill>
                  <a:srgbClr val="3C3C3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sz="2800" b="0" i="0">
              <a:solidFill>
                <a:srgbClr val="3C3C3B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800" b="0" i="0">
                <a:solidFill>
                  <a:srgbClr val="3C3C3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applies to those with a payroll of more </a:t>
            </a:r>
            <a:r>
              <a:rPr lang="en-GB" sz="2800" b="1" i="0">
                <a:solidFill>
                  <a:srgbClr val="3C3C3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than £3 million </a:t>
            </a:r>
            <a:r>
              <a:rPr lang="en-GB" sz="2800" b="0" i="0">
                <a:solidFill>
                  <a:srgbClr val="3C3C3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(the apprenticeship threshold).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sz="2800" b="0" i="0">
              <a:solidFill>
                <a:srgbClr val="3C3C3B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800" b="0" i="0">
                <a:solidFill>
                  <a:srgbClr val="3C3C3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charged at </a:t>
            </a:r>
            <a:r>
              <a:rPr lang="en-GB" sz="2800" b="1" i="0">
                <a:solidFill>
                  <a:srgbClr val="3C3C3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0.5% of an employer’s total payroll </a:t>
            </a:r>
            <a:r>
              <a:rPr lang="en-GB" sz="2800" b="0" i="0">
                <a:solidFill>
                  <a:srgbClr val="3C3C3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(apprenticeship levy allowance).</a:t>
            </a:r>
          </a:p>
        </p:txBody>
      </p:sp>
      <p:pic>
        <p:nvPicPr>
          <p:cNvPr id="4" name="Picture 3" descr="A poster of a stem class&#10;&#10;Description automatically generated with medium confidence">
            <a:extLst>
              <a:ext uri="{FF2B5EF4-FFF2-40B4-BE49-F238E27FC236}">
                <a16:creationId xmlns:a16="http://schemas.microsoft.com/office/drawing/2014/main" id="{7CDA9F22-E95C-4500-6228-15DE71CB6E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11" t="1094" r="-130" b="87993"/>
          <a:stretch/>
        </p:blipFill>
        <p:spPr>
          <a:xfrm>
            <a:off x="10733571" y="5693529"/>
            <a:ext cx="1270032" cy="95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0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56230-E4A2-0D5F-5A83-CD1D898C0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A5611-6BD9-DDE3-C470-DA9A603F0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Apprenticeship Sectors</a:t>
            </a: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5BAB5-2630-725F-D263-EDD7FB975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405" y="2091447"/>
            <a:ext cx="10707329" cy="4085516"/>
          </a:xfrm>
        </p:spPr>
        <p:txBody>
          <a:bodyPr/>
          <a:lstStyle/>
          <a:p>
            <a:pPr marL="0" indent="0">
              <a:buNone/>
            </a:pPr>
            <a:endParaRPr lang="en-GB" sz="3600" b="1"/>
          </a:p>
          <a:p>
            <a:pPr marL="0" indent="0">
              <a:buNone/>
            </a:pPr>
            <a:r>
              <a:rPr lang="en-US" sz="3600">
                <a:solidFill>
                  <a:srgbClr val="555555"/>
                </a:solidFill>
                <a:latin typeface="Alegreya Sans"/>
              </a:rPr>
              <a:t>Business</a:t>
            </a:r>
          </a:p>
          <a:p>
            <a:pPr marL="0" indent="0">
              <a:buNone/>
            </a:pPr>
            <a:endParaRPr lang="en-US" sz="1400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r>
              <a:rPr lang="en-US" sz="3600">
                <a:solidFill>
                  <a:srgbClr val="555555"/>
                </a:solidFill>
                <a:latin typeface="Alegreya Sans"/>
              </a:rPr>
              <a:t>Engineering</a:t>
            </a:r>
          </a:p>
          <a:p>
            <a:pPr marL="0" indent="0">
              <a:buNone/>
            </a:pPr>
            <a:endParaRPr lang="en-US" sz="1400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r>
              <a:rPr lang="en-US" sz="3600">
                <a:solidFill>
                  <a:srgbClr val="555555"/>
                </a:solidFill>
                <a:latin typeface="Alegreya Sans"/>
              </a:rPr>
              <a:t>IT</a:t>
            </a:r>
          </a:p>
          <a:p>
            <a:pPr marL="0" indent="0">
              <a:buNone/>
            </a:pPr>
            <a:endParaRPr lang="en-US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US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endParaRPr lang="en-GB"/>
          </a:p>
        </p:txBody>
      </p:sp>
      <p:pic>
        <p:nvPicPr>
          <p:cNvPr id="4" name="Picture 3" descr="A poster of a stem class&#10;&#10;Description automatically generated with medium confidence">
            <a:extLst>
              <a:ext uri="{FF2B5EF4-FFF2-40B4-BE49-F238E27FC236}">
                <a16:creationId xmlns:a16="http://schemas.microsoft.com/office/drawing/2014/main" id="{BCF43422-1D6A-B4B4-6178-73D9A74F42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11" t="1094" r="-130" b="87993"/>
          <a:stretch/>
        </p:blipFill>
        <p:spPr>
          <a:xfrm>
            <a:off x="10733571" y="5693529"/>
            <a:ext cx="1270032" cy="95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4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F405-364B-6243-5FAB-66931E8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Apprenticeship Levels</a:t>
            </a: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D78C-9EE4-55D4-45EF-338F390D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447"/>
            <a:ext cx="10515600" cy="4085516"/>
          </a:xfrm>
        </p:spPr>
        <p:txBody>
          <a:bodyPr/>
          <a:lstStyle/>
          <a:p>
            <a:pPr marL="0" indent="0">
              <a:buNone/>
            </a:pPr>
            <a:endParaRPr lang="en-GB" sz="2800" b="1"/>
          </a:p>
          <a:p>
            <a:pPr marL="0" indent="0">
              <a:buNone/>
            </a:pPr>
            <a:endParaRPr lang="en-US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US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endParaRPr lang="en-GB"/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C11EDCE6-7A09-DFFC-24E2-E9C7B3F7EA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3529521"/>
              </p:ext>
            </p:extLst>
          </p:nvPr>
        </p:nvGraphicFramePr>
        <p:xfrm>
          <a:off x="418289" y="1916349"/>
          <a:ext cx="11415645" cy="4762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2188">
                  <a:extLst>
                    <a:ext uri="{9D8B030D-6E8A-4147-A177-3AD203B41FA5}">
                      <a16:colId xmlns:a16="http://schemas.microsoft.com/office/drawing/2014/main" val="1231028420"/>
                    </a:ext>
                  </a:extLst>
                </a:gridCol>
                <a:gridCol w="2850204">
                  <a:extLst>
                    <a:ext uri="{9D8B030D-6E8A-4147-A177-3AD203B41FA5}">
                      <a16:colId xmlns:a16="http://schemas.microsoft.com/office/drawing/2014/main" val="2426503295"/>
                    </a:ext>
                  </a:extLst>
                </a:gridCol>
                <a:gridCol w="6143253">
                  <a:extLst>
                    <a:ext uri="{9D8B030D-6E8A-4147-A177-3AD203B41FA5}">
                      <a16:colId xmlns:a16="http://schemas.microsoft.com/office/drawing/2014/main" val="3428461794"/>
                    </a:ext>
                  </a:extLst>
                </a:gridCol>
              </a:tblGrid>
              <a:tr h="805279">
                <a:tc>
                  <a:txBody>
                    <a:bodyPr/>
                    <a:lstStyle/>
                    <a:p>
                      <a:endParaRPr lang="en-GB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/>
                        <a:t>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/>
                        <a:t>Equivalent Educational Level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260792"/>
                  </a:ext>
                </a:extLst>
              </a:tr>
              <a:tr h="797040">
                <a:tc>
                  <a:txBody>
                    <a:bodyPr/>
                    <a:lstStyle/>
                    <a:p>
                      <a:r>
                        <a:rPr lang="en-GB" sz="3200"/>
                        <a:t>Intermediate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/>
                        <a:t>GCSE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5138299"/>
                  </a:ext>
                </a:extLst>
              </a:tr>
              <a:tr h="805279">
                <a:tc>
                  <a:txBody>
                    <a:bodyPr/>
                    <a:lstStyle/>
                    <a:p>
                      <a:r>
                        <a:rPr lang="en-GB" sz="3200"/>
                        <a:t>Advanced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/>
                        <a:t>A-Level/ National Diploma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6023840"/>
                  </a:ext>
                </a:extLst>
              </a:tr>
              <a:tr h="886768">
                <a:tc>
                  <a:txBody>
                    <a:bodyPr/>
                    <a:lstStyle/>
                    <a:p>
                      <a:r>
                        <a:rPr lang="en-GB" sz="3200"/>
                        <a:t>Higher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/>
                        <a:t>4 &amp;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/>
                        <a:t>HNC &amp; Foundation degree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6479262"/>
                  </a:ext>
                </a:extLst>
              </a:tr>
              <a:tr h="1468232">
                <a:tc>
                  <a:txBody>
                    <a:bodyPr/>
                    <a:lstStyle/>
                    <a:p>
                      <a:r>
                        <a:rPr lang="en-GB" sz="3200"/>
                        <a:t>Degree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/>
                        <a:t>6 &amp;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/>
                        <a:t>Batchelor’s (6) or Masters (7) degree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9973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494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F405-364B-6243-5FAB-66931E8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Finding an Apprenticeship</a:t>
            </a: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D78C-9EE4-55D4-45EF-338F390D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1922"/>
            <a:ext cx="10515600" cy="4407368"/>
          </a:xfrm>
        </p:spPr>
        <p:txBody>
          <a:bodyPr>
            <a:normAutofit/>
          </a:bodyPr>
          <a:lstStyle/>
          <a:p>
            <a:endParaRPr lang="en-US"/>
          </a:p>
          <a:p>
            <a:r>
              <a:rPr lang="en-GB">
                <a:hlinkClick r:id="rId2"/>
              </a:rPr>
              <a:t>Higher &amp; Degree Vacancy Listing - Amazing Apprenticeships</a:t>
            </a:r>
            <a:endParaRPr lang="en-GB"/>
          </a:p>
          <a:p>
            <a:endParaRPr lang="en-US"/>
          </a:p>
          <a:p>
            <a:r>
              <a:rPr lang="en-US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Find an apprenticeship (findapprenticeship.service.gov.uk)</a:t>
            </a:r>
            <a:endParaRPr lang="en-US">
              <a:solidFill>
                <a:srgbClr val="0070C0"/>
              </a:solidFill>
            </a:endParaRPr>
          </a:p>
          <a:p>
            <a:endParaRPr lang="en-US">
              <a:solidFill>
                <a:srgbClr val="0070C0"/>
              </a:solidFill>
            </a:endParaRPr>
          </a:p>
          <a:p>
            <a:r>
              <a:rPr lang="en-GB">
                <a:hlinkClick r:id="rId4"/>
              </a:rPr>
              <a:t>Apprenticeships (cornwall-opportunities.co.uk)</a:t>
            </a:r>
            <a:endParaRPr lang="en-US"/>
          </a:p>
          <a:p>
            <a:endParaRPr lang="en-US"/>
          </a:p>
          <a:p>
            <a:r>
              <a:rPr lang="en-GB">
                <a:hlinkClick r:id="rId5"/>
              </a:rPr>
              <a:t>Search apprenticeships | UCAS</a:t>
            </a:r>
            <a:endParaRPr lang="en-GB"/>
          </a:p>
          <a:p>
            <a:endParaRPr lang="en-US"/>
          </a:p>
          <a:p>
            <a:pPr marL="0" indent="0">
              <a:buNone/>
            </a:pPr>
            <a:endParaRPr lang="en-GB" sz="2800" b="1"/>
          </a:p>
          <a:p>
            <a:pPr marL="0" indent="0">
              <a:buNone/>
            </a:pPr>
            <a:endParaRPr lang="en-US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US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endParaRPr lang="en-GB"/>
          </a:p>
        </p:txBody>
      </p:sp>
      <p:pic>
        <p:nvPicPr>
          <p:cNvPr id="4" name="Picture 3" descr="A poster of a stem class&#10;&#10;Description automatically generated with medium confidence">
            <a:extLst>
              <a:ext uri="{FF2B5EF4-FFF2-40B4-BE49-F238E27FC236}">
                <a16:creationId xmlns:a16="http://schemas.microsoft.com/office/drawing/2014/main" id="{664819F5-F6FD-77D2-2EA0-B0346AF95E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311" t="1094" r="-130" b="87993"/>
          <a:stretch/>
        </p:blipFill>
        <p:spPr>
          <a:xfrm>
            <a:off x="10733571" y="5693529"/>
            <a:ext cx="1270032" cy="95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983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82582-107A-1022-1345-15F0AE894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8E57C-6DD3-403C-5B70-908131B1A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7EEF56-8D71-EBCE-A7B3-507FC659F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31" y="0"/>
            <a:ext cx="120193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72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B63DB4-8665-0CFC-EA2D-1639EDC1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117"/>
            <a:ext cx="10515600" cy="1133693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latin typeface="+mn-lt"/>
              </a:rPr>
              <a:t>Topics Covered</a:t>
            </a:r>
            <a:endParaRPr lang="en-GB" sz="4000" b="1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C7AFC7-B6EB-68DA-18F8-904D2E097D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311" t="1094" r="-130" b="87993"/>
          <a:stretch/>
        </p:blipFill>
        <p:spPr>
          <a:xfrm>
            <a:off x="10978939" y="5872899"/>
            <a:ext cx="1007724" cy="755869"/>
          </a:xfrm>
          <a:prstGeom prst="rect">
            <a:avLst/>
          </a:prstGeom>
        </p:spPr>
      </p:pic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8A2FB978-F8F9-6F4B-FD55-87D056B4C6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3158423"/>
              </p:ext>
            </p:extLst>
          </p:nvPr>
        </p:nvGraphicFramePr>
        <p:xfrm>
          <a:off x="838200" y="1825624"/>
          <a:ext cx="10515600" cy="4803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40504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F405-364B-6243-5FAB-66931E8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4782"/>
            <a:ext cx="12192000" cy="1212057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National Higher and Degree Apprenticeships</a:t>
            </a:r>
            <a:br>
              <a:rPr lang="en-US" b="1">
                <a:solidFill>
                  <a:schemeClr val="bg1"/>
                </a:solidFill>
              </a:rPr>
            </a:br>
            <a:endParaRPr lang="en-GB" sz="2800" b="1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D78C-9EE4-55D4-45EF-338F390D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675" y="1800224"/>
            <a:ext cx="10525125" cy="4367213"/>
          </a:xfrm>
        </p:spPr>
        <p:txBody>
          <a:bodyPr/>
          <a:lstStyle/>
          <a:p>
            <a:pPr marL="0" indent="0">
              <a:buNone/>
            </a:pPr>
            <a:endParaRPr lang="en-US" sz="2800" kern="120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US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GB"/>
          </a:p>
        </p:txBody>
      </p:sp>
      <p:pic>
        <p:nvPicPr>
          <p:cNvPr id="4" name="Picture 3" descr="A poster of a stem class&#10;&#10;Description automatically generated with medium confidence">
            <a:extLst>
              <a:ext uri="{FF2B5EF4-FFF2-40B4-BE49-F238E27FC236}">
                <a16:creationId xmlns:a16="http://schemas.microsoft.com/office/drawing/2014/main" id="{AD5F0C94-F67C-80B5-1077-7D732D40E8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11" t="1094" r="-130" b="87993"/>
          <a:stretch/>
        </p:blipFill>
        <p:spPr>
          <a:xfrm>
            <a:off x="10733571" y="5693529"/>
            <a:ext cx="1270032" cy="9526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B4CD13-48DD-D2A0-8B69-04DD792F3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7992"/>
            <a:ext cx="12192000" cy="598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553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287AA-09BD-8336-C554-5CCCFAE21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F9D0D1-5ACE-40CF-CE8F-8E7FEB6CFC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4964"/>
            <a:ext cx="9383351" cy="648807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40BBC4-FBB1-5EA7-EBF7-B84C3CD03797}"/>
              </a:ext>
            </a:extLst>
          </p:cNvPr>
          <p:cNvSpPr txBox="1"/>
          <p:nvPr/>
        </p:nvSpPr>
        <p:spPr>
          <a:xfrm>
            <a:off x="6096000" y="18496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3"/>
              </a:rPr>
              <a:t>Search for an apprenticeship – Find an apprenticeship – GOV.UK (findapprenticeship.service.gov.uk)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8028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54A4E-19F5-48E8-7E1E-4AB785F13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AFA92-2458-5236-2F4D-EEBD45D13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B67E0A-8F40-1AF0-4853-B8E1274FD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191" y="83530"/>
            <a:ext cx="9891617" cy="66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991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F5858-7453-3EC5-342E-024DC0204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B95FE-9EDA-6678-4893-F5CBBE8CF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314DDD-8CE9-588F-000F-B07DB9C98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518" y="11134"/>
            <a:ext cx="9502964" cy="68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295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1A6F7-DC97-08AA-6681-571B3F44D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Cornwall Opportunities</a:t>
            </a:r>
            <a:endParaRPr lang="en-GB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22890-F535-C1D7-3334-0142CD7FD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763190-7ACB-F62B-B6C8-25B3D4952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7468"/>
            <a:ext cx="12192000" cy="480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3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9F09A-6E95-B673-D1DB-F90EC5B1E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3ED7AD-8BD6-099E-61EE-C028F6681C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7982" y="13841"/>
            <a:ext cx="7757295" cy="641958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69C8F0-35EC-BC66-856B-9BC157738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982" y="108154"/>
            <a:ext cx="7757296" cy="62663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9B66A0-2A8D-79D7-5A8C-8AAC4EFF6722}"/>
              </a:ext>
            </a:extLst>
          </p:cNvPr>
          <p:cNvSpPr txBox="1"/>
          <p:nvPr/>
        </p:nvSpPr>
        <p:spPr>
          <a:xfrm>
            <a:off x="4021393" y="6484058"/>
            <a:ext cx="56338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hlinkClick r:id="rId3"/>
              </a:rPr>
              <a:t>Search apprenticeships | UCAS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2456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F405-364B-6243-5FAB-66931E8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University or Degree Apprenticeship?</a:t>
            </a: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D78C-9EE4-55D4-45EF-338F390D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2091447"/>
            <a:ext cx="10896599" cy="3134033"/>
          </a:xfrm>
        </p:spPr>
        <p:txBody>
          <a:bodyPr/>
          <a:lstStyle/>
          <a:p>
            <a:pPr marL="0" indent="0">
              <a:buNone/>
            </a:pPr>
            <a:endParaRPr lang="en-GB" sz="2800" b="1"/>
          </a:p>
          <a:p>
            <a:pPr marL="0" indent="0">
              <a:buNone/>
            </a:pPr>
            <a:endParaRPr lang="en-US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US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60D0FA-9B1C-39FD-DC40-36EADFD3C9B2}"/>
              </a:ext>
            </a:extLst>
          </p:cNvPr>
          <p:cNvSpPr txBox="1"/>
          <p:nvPr/>
        </p:nvSpPr>
        <p:spPr>
          <a:xfrm>
            <a:off x="933450" y="1976247"/>
            <a:ext cx="107061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2800" b="0" i="0">
              <a:solidFill>
                <a:srgbClr val="3C3C3B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2800">
              <a:solidFill>
                <a:srgbClr val="3C3C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800" b="0" i="0">
                <a:solidFill>
                  <a:srgbClr val="3C3C3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‘</a:t>
            </a:r>
            <a:endParaRPr lang="en-GB" sz="2800">
              <a:solidFill>
                <a:srgbClr val="3C3C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2800" b="0" i="0">
              <a:solidFill>
                <a:srgbClr val="3C3C3B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2800">
              <a:solidFill>
                <a:srgbClr val="3C3C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2800" b="0" i="0">
              <a:solidFill>
                <a:srgbClr val="3C3C3B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2800">
              <a:solidFill>
                <a:srgbClr val="3C3C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2800" b="0" i="0">
              <a:solidFill>
                <a:srgbClr val="3C3C3B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GB" sz="2800" b="0" i="0">
              <a:solidFill>
                <a:srgbClr val="3C3C3B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oster of a stem class&#10;&#10;Description automatically generated with medium confidence">
            <a:extLst>
              <a:ext uri="{FF2B5EF4-FFF2-40B4-BE49-F238E27FC236}">
                <a16:creationId xmlns:a16="http://schemas.microsoft.com/office/drawing/2014/main" id="{7CDA9F22-E95C-4500-6228-15DE71CB6E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11" t="1094" r="-130" b="87993"/>
          <a:stretch/>
        </p:blipFill>
        <p:spPr>
          <a:xfrm>
            <a:off x="10733571" y="5693529"/>
            <a:ext cx="1270032" cy="95262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348615E-5998-9E37-C7EB-77D65BC98F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848418"/>
              </p:ext>
            </p:extLst>
          </p:nvPr>
        </p:nvGraphicFramePr>
        <p:xfrm>
          <a:off x="569397" y="2158739"/>
          <a:ext cx="10879652" cy="34674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8647">
                  <a:extLst>
                    <a:ext uri="{9D8B030D-6E8A-4147-A177-3AD203B41FA5}">
                      <a16:colId xmlns:a16="http://schemas.microsoft.com/office/drawing/2014/main" val="3774290487"/>
                    </a:ext>
                  </a:extLst>
                </a:gridCol>
                <a:gridCol w="5511005">
                  <a:extLst>
                    <a:ext uri="{9D8B030D-6E8A-4147-A177-3AD203B41FA5}">
                      <a16:colId xmlns:a16="http://schemas.microsoft.com/office/drawing/2014/main" val="4190296217"/>
                    </a:ext>
                  </a:extLst>
                </a:gridCol>
              </a:tblGrid>
              <a:tr h="839620">
                <a:tc>
                  <a:txBody>
                    <a:bodyPr/>
                    <a:lstStyle/>
                    <a:p>
                      <a:pPr algn="ctr"/>
                      <a:r>
                        <a:rPr lang="en-US" sz="2600"/>
                        <a:t>University</a:t>
                      </a:r>
                      <a:endParaRPr lang="en-GB" sz="2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/>
                        <a:t>Degree Apprenticeship</a:t>
                      </a:r>
                      <a:endParaRPr lang="en-GB" sz="2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7217039"/>
                  </a:ext>
                </a:extLst>
              </a:tr>
              <a:tr h="839620">
                <a:tc>
                  <a:txBody>
                    <a:bodyPr/>
                    <a:lstStyle/>
                    <a:p>
                      <a:r>
                        <a:rPr lang="en-US" sz="2600"/>
                        <a:t>Enjoying education</a:t>
                      </a:r>
                      <a:endParaRPr lang="en-GB" sz="2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/>
                        <a:t>Financial advantages</a:t>
                      </a:r>
                      <a:endParaRPr lang="en-GB" sz="2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9395509"/>
                  </a:ext>
                </a:extLst>
              </a:tr>
              <a:tr h="948639">
                <a:tc>
                  <a:txBody>
                    <a:bodyPr/>
                    <a:lstStyle/>
                    <a:p>
                      <a:r>
                        <a:rPr lang="en-US" sz="2600"/>
                        <a:t>Independent learners</a:t>
                      </a:r>
                      <a:endParaRPr lang="en-GB" sz="2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/>
                        <a:t>Applied learners</a:t>
                      </a:r>
                      <a:endParaRPr lang="en-GB" sz="2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666510"/>
                  </a:ext>
                </a:extLst>
              </a:tr>
              <a:tr h="839620">
                <a:tc>
                  <a:txBody>
                    <a:bodyPr/>
                    <a:lstStyle/>
                    <a:p>
                      <a:r>
                        <a:rPr lang="en-US" sz="2600"/>
                        <a:t>Full ‘</a:t>
                      </a:r>
                      <a:r>
                        <a:rPr lang="en-US" sz="2600" err="1"/>
                        <a:t>uni</a:t>
                      </a:r>
                      <a:r>
                        <a:rPr lang="en-US" sz="2600"/>
                        <a:t> experience’</a:t>
                      </a:r>
                      <a:endParaRPr lang="en-GB" sz="2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04063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930A9A5-9E1D-1520-BACF-196C78A1C0E7}"/>
              </a:ext>
            </a:extLst>
          </p:cNvPr>
          <p:cNvSpPr txBox="1"/>
          <p:nvPr/>
        </p:nvSpPr>
        <p:spPr>
          <a:xfrm>
            <a:off x="552450" y="5946565"/>
            <a:ext cx="9913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Apply for both? (sandwich degree)</a:t>
            </a:r>
            <a:endParaRPr lang="en-GB" sz="3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453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the world&#10;&#10;Description automatically generated">
            <a:extLst>
              <a:ext uri="{FF2B5EF4-FFF2-40B4-BE49-F238E27FC236}">
                <a16:creationId xmlns:a16="http://schemas.microsoft.com/office/drawing/2014/main" id="{2E27BF8E-5D90-B13E-78FC-125498703D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5356" t="6649" r="5814" b="7412"/>
          <a:stretch/>
        </p:blipFill>
        <p:spPr>
          <a:xfrm>
            <a:off x="1020418" y="0"/>
            <a:ext cx="10151164" cy="6862423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22ED206-3920-ABB4-2504-D55D3A16269C}"/>
              </a:ext>
            </a:extLst>
          </p:cNvPr>
          <p:cNvCxnSpPr>
            <a:cxnSpLocks/>
          </p:cNvCxnSpPr>
          <p:nvPr/>
        </p:nvCxnSpPr>
        <p:spPr>
          <a:xfrm>
            <a:off x="1934817" y="1152939"/>
            <a:ext cx="5313708" cy="2152236"/>
          </a:xfrm>
          <a:prstGeom prst="straightConnector1">
            <a:avLst/>
          </a:prstGeom>
          <a:ln w="412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7D1593A-2CE8-C337-7308-B6B4F06C3A2B}"/>
              </a:ext>
            </a:extLst>
          </p:cNvPr>
          <p:cNvCxnSpPr>
            <a:cxnSpLocks/>
          </p:cNvCxnSpPr>
          <p:nvPr/>
        </p:nvCxnSpPr>
        <p:spPr>
          <a:xfrm>
            <a:off x="7581900" y="3495675"/>
            <a:ext cx="371475" cy="952500"/>
          </a:xfrm>
          <a:prstGeom prst="straightConnector1">
            <a:avLst/>
          </a:prstGeom>
          <a:ln w="412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BBA2B60-870A-D177-BB7C-AF99FEF09B33}"/>
              </a:ext>
            </a:extLst>
          </p:cNvPr>
          <p:cNvCxnSpPr>
            <a:cxnSpLocks/>
          </p:cNvCxnSpPr>
          <p:nvPr/>
        </p:nvCxnSpPr>
        <p:spPr>
          <a:xfrm>
            <a:off x="8229600" y="4572000"/>
            <a:ext cx="2413591" cy="1722474"/>
          </a:xfrm>
          <a:prstGeom prst="straightConnector1">
            <a:avLst/>
          </a:prstGeom>
          <a:ln w="412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F9EB3B5-F994-BA73-D366-2CDAEFF2D75A}"/>
              </a:ext>
            </a:extLst>
          </p:cNvPr>
          <p:cNvCxnSpPr>
            <a:cxnSpLocks/>
          </p:cNvCxnSpPr>
          <p:nvPr/>
        </p:nvCxnSpPr>
        <p:spPr>
          <a:xfrm flipH="1" flipV="1">
            <a:off x="9561095" y="6160168"/>
            <a:ext cx="901342" cy="134306"/>
          </a:xfrm>
          <a:prstGeom prst="straightConnector1">
            <a:avLst/>
          </a:prstGeom>
          <a:ln w="412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4375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373EBA7-DC75-7105-9C0E-9850F94F90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12" t="6722" r="8612" b="-155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69" name="Picture 68" descr="A person standing next to a red and white van&#10;&#10;Description automatically generated with medium confidence">
            <a:extLst>
              <a:ext uri="{FF2B5EF4-FFF2-40B4-BE49-F238E27FC236}">
                <a16:creationId xmlns:a16="http://schemas.microsoft.com/office/drawing/2014/main" id="{F42DADB1-6C64-A43F-BA06-D9B5833460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7" t="3" r="9698" b="-6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381CD5-7A79-B8B9-0111-7ABC59F741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10" r="30431" b="1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6299576-20D8-28C8-2913-33940794F1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" t="3254" r="-36" b="33356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8BB238-349C-9D76-E288-C8E1808515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594" r="2" b="2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920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AFD86455-ECC5-2DD8-BD7A-30EDAB5327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12" r="1" b="17199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FD24EA0-7DA3-8DF0-17AA-17CFD5FD79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4186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4A0F24A-3DC2-009B-27E9-64C9683DC0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89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D1FE35-A923-D12C-E446-61D8264E99FB}"/>
              </a:ext>
            </a:extLst>
          </p:cNvPr>
          <p:cNvSpPr txBox="1"/>
          <p:nvPr/>
        </p:nvSpPr>
        <p:spPr>
          <a:xfrm>
            <a:off x="7537009" y="1901227"/>
            <a:ext cx="3334693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>
                <a:solidFill>
                  <a:schemeClr val="bg1"/>
                </a:solidFill>
                <a:ea typeface="+mn-lt"/>
                <a:cs typeface="+mn-lt"/>
              </a:rPr>
              <a:t>Cultural immersion</a:t>
            </a:r>
            <a:endParaRPr lang="en-US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1012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7BD594-B5FA-129A-2A7B-0F6A8E893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pPr algn="ctr"/>
            <a:r>
              <a:rPr lang="en-GB" b="1">
                <a:solidFill>
                  <a:srgbClr val="FFFFFF"/>
                </a:solidFill>
              </a:rPr>
              <a:t>Changing Labour Market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052F1-6CC5-384A-FFA2-31F8D027E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586341"/>
            <a:ext cx="9724031" cy="3472364"/>
          </a:xfrm>
        </p:spPr>
        <p:txBody>
          <a:bodyPr anchor="ctr">
            <a:normAutofit/>
          </a:bodyPr>
          <a:lstStyle/>
          <a:p>
            <a:r>
              <a:rPr lang="en-GB" sz="3200"/>
              <a:t>Technological, Environmental, Social &amp; Economic change</a:t>
            </a:r>
          </a:p>
          <a:p>
            <a:r>
              <a:rPr lang="en-GB" sz="3200"/>
              <a:t>Average number of jobs in UK - 6</a:t>
            </a:r>
          </a:p>
          <a:p>
            <a:r>
              <a:rPr lang="en-GB" sz="3200"/>
              <a:t>Prediction </a:t>
            </a:r>
            <a:r>
              <a:rPr lang="en-GB" sz="3200" b="1">
                <a:solidFill>
                  <a:srgbClr val="FF0000"/>
                </a:solidFill>
              </a:rPr>
              <a:t>10 – 15 jobs </a:t>
            </a:r>
            <a:r>
              <a:rPr lang="en-GB" sz="3200"/>
              <a:t>in working life</a:t>
            </a:r>
          </a:p>
          <a:p>
            <a:r>
              <a:rPr lang="en-GB" sz="3200" b="1">
                <a:solidFill>
                  <a:srgbClr val="FF0000"/>
                </a:solidFill>
              </a:rPr>
              <a:t>Transferable Skills</a:t>
            </a:r>
          </a:p>
          <a:p>
            <a:endParaRPr lang="en-GB" sz="2000"/>
          </a:p>
          <a:p>
            <a:endParaRPr lang="en-GB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237B2A-78F2-A15C-C54B-D5045FC02B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311" t="1094" r="-130" b="87993"/>
          <a:stretch/>
        </p:blipFill>
        <p:spPr>
          <a:xfrm>
            <a:off x="10718784" y="5700653"/>
            <a:ext cx="1270032" cy="95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7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A47A7-397F-FE85-CF93-FEA28178E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47365"/>
          </a:xfrm>
        </p:spPr>
        <p:txBody>
          <a:bodyPr>
            <a:normAutofit/>
          </a:bodyPr>
          <a:lstStyle/>
          <a:p>
            <a:pPr algn="ctr"/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D550E973-263A-33C1-F921-2AC0B78FE5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9481525"/>
              </p:ext>
            </p:extLst>
          </p:nvPr>
        </p:nvGraphicFramePr>
        <p:xfrm>
          <a:off x="432619" y="1406014"/>
          <a:ext cx="11307097" cy="5086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06738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BFD60-FFF9-9346-9184-A788DAA8C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79A29-F00A-B4F5-BB63-337FF5295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GB" b="1">
                <a:solidFill>
                  <a:schemeClr val="bg1"/>
                </a:solidFill>
              </a:rPr>
              <a:t>Careers Provision at </a:t>
            </a:r>
            <a:r>
              <a:rPr lang="en-GB" b="1" err="1">
                <a:solidFill>
                  <a:schemeClr val="bg1"/>
                </a:solidFill>
              </a:rPr>
              <a:t>Callywith</a:t>
            </a:r>
            <a:r>
              <a:rPr lang="en-GB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12D4D-1710-7606-0610-81B9AEB8A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413" y="2359742"/>
            <a:ext cx="10599174" cy="3805084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555555"/>
                </a:solidFill>
                <a:latin typeface="Alegreya Sans"/>
              </a:rPr>
              <a:t>Events and visits </a:t>
            </a:r>
            <a:r>
              <a:rPr lang="en-US" sz="3200" err="1">
                <a:solidFill>
                  <a:srgbClr val="555555"/>
                </a:solidFill>
                <a:latin typeface="Alegreya Sans"/>
              </a:rPr>
              <a:t>organised</a:t>
            </a:r>
            <a:r>
              <a:rPr lang="en-US" sz="3200">
                <a:solidFill>
                  <a:srgbClr val="555555"/>
                </a:solidFill>
                <a:latin typeface="Alegreya Sans"/>
              </a:rPr>
              <a:t> by the Destinations Team</a:t>
            </a:r>
          </a:p>
          <a:p>
            <a:endParaRPr lang="en-US" sz="3200" kern="120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r>
              <a:rPr lang="en-US" sz="3200" kern="1200">
                <a:solidFill>
                  <a:srgbClr val="555555"/>
                </a:solidFill>
                <a:latin typeface="Alegreya Sans"/>
                <a:ea typeface="+mn-ea"/>
                <a:cs typeface="+mn-cs"/>
              </a:rPr>
              <a:t>Careers focused </a:t>
            </a:r>
            <a:r>
              <a:rPr lang="en-US" sz="3200" b="1" kern="1200">
                <a:solidFill>
                  <a:srgbClr val="555555"/>
                </a:solidFill>
                <a:latin typeface="Alegreya Sans"/>
                <a:ea typeface="+mn-ea"/>
                <a:cs typeface="+mn-cs"/>
              </a:rPr>
              <a:t>Tutor Sessions</a:t>
            </a:r>
          </a:p>
          <a:p>
            <a:endParaRPr lang="en-GB" sz="3200"/>
          </a:p>
          <a:p>
            <a:r>
              <a:rPr lang="en-GB" sz="3200"/>
              <a:t>In Diploma and A-level </a:t>
            </a:r>
            <a:r>
              <a:rPr lang="en-GB" sz="3200" b="1"/>
              <a:t>lessons</a:t>
            </a:r>
          </a:p>
        </p:txBody>
      </p:sp>
      <p:pic>
        <p:nvPicPr>
          <p:cNvPr id="4" name="Picture 3" descr="A poster of a stem class&#10;&#10;Description automatically generated with medium confidence">
            <a:extLst>
              <a:ext uri="{FF2B5EF4-FFF2-40B4-BE49-F238E27FC236}">
                <a16:creationId xmlns:a16="http://schemas.microsoft.com/office/drawing/2014/main" id="{2BE842B1-19A7-49F2-3467-1B9A4F670D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11" t="1094" r="-130" b="87993"/>
          <a:stretch/>
        </p:blipFill>
        <p:spPr>
          <a:xfrm>
            <a:off x="10733571" y="5693529"/>
            <a:ext cx="1270032" cy="95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07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12974-65A7-95BE-56E3-B6F736111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19C163-C643-0115-AE6C-8599E95DF7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6863" y="0"/>
            <a:ext cx="12260325" cy="683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285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EF97F-E65A-D67E-6CB8-9E4649A24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19592-8971-08B6-36F7-7178C01D0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GB" b="1">
                <a:solidFill>
                  <a:schemeClr val="bg1"/>
                </a:solidFill>
              </a:rPr>
              <a:t>Developing CEIAG at </a:t>
            </a:r>
            <a:r>
              <a:rPr lang="en-GB" b="1" err="1">
                <a:solidFill>
                  <a:schemeClr val="bg1"/>
                </a:solidFill>
              </a:rPr>
              <a:t>Callywith</a:t>
            </a: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B997D-21BC-A173-A7B7-1C98FBF22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499956" y="2791250"/>
            <a:ext cx="14748477" cy="5475194"/>
          </a:xfrm>
        </p:spPr>
        <p:txBody>
          <a:bodyPr/>
          <a:lstStyle/>
          <a:p>
            <a:pPr marL="0" indent="0">
              <a:buNone/>
            </a:pPr>
            <a:endParaRPr lang="en-US" sz="2800" kern="120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endParaRPr lang="en-GB"/>
          </a:p>
        </p:txBody>
      </p:sp>
      <p:pic>
        <p:nvPicPr>
          <p:cNvPr id="4" name="Picture 3" descr="A poster of a stem class&#10;&#10;Description automatically generated with medium confidence">
            <a:extLst>
              <a:ext uri="{FF2B5EF4-FFF2-40B4-BE49-F238E27FC236}">
                <a16:creationId xmlns:a16="http://schemas.microsoft.com/office/drawing/2014/main" id="{F6BC2FBC-BC03-51A3-71FA-F76B35C4E7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11" t="1094" r="-130" b="87993"/>
          <a:stretch/>
        </p:blipFill>
        <p:spPr>
          <a:xfrm>
            <a:off x="10733571" y="5693529"/>
            <a:ext cx="1270032" cy="952620"/>
          </a:xfrm>
          <a:prstGeom prst="rect">
            <a:avLst/>
          </a:prstGeom>
        </p:spPr>
      </p:pic>
      <p:pic>
        <p:nvPicPr>
          <p:cNvPr id="2050" name="Picture 2" descr="Quality in Careers Standard - Career Development Institute">
            <a:extLst>
              <a:ext uri="{FF2B5EF4-FFF2-40B4-BE49-F238E27FC236}">
                <a16:creationId xmlns:a16="http://schemas.microsoft.com/office/drawing/2014/main" id="{12761C3C-5934-2793-0AEB-B779780C0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826" y="2144012"/>
            <a:ext cx="8148717" cy="458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6949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F405-364B-6243-5FAB-66931E8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GB" b="1">
                <a:solidFill>
                  <a:schemeClr val="bg1"/>
                </a:solidFill>
              </a:rPr>
              <a:t>Contacts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D78C-9EE4-55D4-45EF-338F390D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948" y="2576051"/>
            <a:ext cx="11415252" cy="3600911"/>
          </a:xfrm>
        </p:spPr>
        <p:txBody>
          <a:bodyPr/>
          <a:lstStyle/>
          <a:p>
            <a:pPr marL="0" indent="0">
              <a:buNone/>
            </a:pPr>
            <a:endParaRPr lang="en-GB" sz="2600" b="1"/>
          </a:p>
          <a:p>
            <a:pPr marL="0" indent="0">
              <a:buNone/>
            </a:pPr>
            <a:r>
              <a:rPr lang="en-US" sz="2600">
                <a:solidFill>
                  <a:srgbClr val="555555"/>
                </a:solidFill>
                <a:hlinkClick r:id="rId2"/>
              </a:rPr>
              <a:t>careers@callywith.ac.uk</a:t>
            </a:r>
            <a:endParaRPr lang="en-US" sz="2600">
              <a:solidFill>
                <a:srgbClr val="555555"/>
              </a:solidFill>
            </a:endParaRPr>
          </a:p>
          <a:p>
            <a:pPr marL="0" indent="0">
              <a:buNone/>
            </a:pPr>
            <a:endParaRPr lang="en-US" sz="2600">
              <a:solidFill>
                <a:srgbClr val="555555"/>
              </a:solidFill>
            </a:endParaRPr>
          </a:p>
          <a:p>
            <a:pPr marL="0" indent="0">
              <a:buNone/>
            </a:pPr>
            <a:r>
              <a:rPr lang="en-US" sz="2600">
                <a:solidFill>
                  <a:srgbClr val="555555"/>
                </a:solidFill>
                <a:hlinkClick r:id="rId3"/>
              </a:rPr>
              <a:t>davidsellars@callywith.ac.uk</a:t>
            </a:r>
            <a:r>
              <a:rPr lang="en-US" sz="2600">
                <a:solidFill>
                  <a:srgbClr val="555555"/>
                </a:solidFill>
              </a:rPr>
              <a:t>       Destinations Lead Teacher   </a:t>
            </a:r>
          </a:p>
          <a:p>
            <a:pPr marL="0" indent="0">
              <a:buNone/>
            </a:pPr>
            <a:endParaRPr lang="en-US" sz="2600">
              <a:solidFill>
                <a:srgbClr val="555555"/>
              </a:solidFill>
              <a:hlinkClick r:id="rId4"/>
            </a:endParaRPr>
          </a:p>
          <a:p>
            <a:pPr marL="0" indent="0">
              <a:buNone/>
            </a:pPr>
            <a:r>
              <a:rPr lang="en-US" sz="2600">
                <a:solidFill>
                  <a:srgbClr val="555555"/>
                </a:solidFill>
                <a:hlinkClick r:id="rId4"/>
              </a:rPr>
              <a:t>moirabawden@callywith.ac.uk</a:t>
            </a:r>
            <a:r>
              <a:rPr lang="en-US" sz="2600">
                <a:solidFill>
                  <a:srgbClr val="555555"/>
                </a:solidFill>
              </a:rPr>
              <a:t>   Careers Adviser &amp; Work Experience Coordinator</a:t>
            </a:r>
          </a:p>
          <a:p>
            <a:pPr marL="0" indent="0">
              <a:buNone/>
            </a:pPr>
            <a:endParaRPr lang="en-US" sz="2800" kern="120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US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endParaRPr lang="en-GB"/>
          </a:p>
        </p:txBody>
      </p:sp>
      <p:pic>
        <p:nvPicPr>
          <p:cNvPr id="4" name="Picture 3" descr="A poster of a stem class&#10;&#10;Description automatically generated with medium confidence">
            <a:extLst>
              <a:ext uri="{FF2B5EF4-FFF2-40B4-BE49-F238E27FC236}">
                <a16:creationId xmlns:a16="http://schemas.microsoft.com/office/drawing/2014/main" id="{954BE2DB-F262-7AFC-92E8-A737580750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311" t="1094" r="-130" b="87993"/>
          <a:stretch/>
        </p:blipFill>
        <p:spPr>
          <a:xfrm>
            <a:off x="10733571" y="5693529"/>
            <a:ext cx="1270032" cy="95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596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675B9-0C6B-92B4-B269-1207C06F5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DD7E1-EDA2-DE46-72F0-7B84B94FB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GB" b="1">
                <a:solidFill>
                  <a:schemeClr val="bg1"/>
                </a:solidFill>
              </a:rPr>
              <a:t>Would you like to help?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C249E-B489-D3DA-AD77-2F549621E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374" y="2092618"/>
            <a:ext cx="11415252" cy="36009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600" b="1"/>
          </a:p>
          <a:p>
            <a:pPr marL="0" indent="0">
              <a:buNone/>
            </a:pPr>
            <a:r>
              <a:rPr lang="en-US" sz="3600" kern="1200">
                <a:solidFill>
                  <a:srgbClr val="555555"/>
                </a:solidFill>
                <a:latin typeface="Alegreya Sans"/>
                <a:ea typeface="+mn-ea"/>
                <a:cs typeface="+mn-cs"/>
              </a:rPr>
              <a:t>Destinations Days</a:t>
            </a:r>
          </a:p>
          <a:p>
            <a:pPr marL="0" indent="0">
              <a:buNone/>
            </a:pPr>
            <a:endParaRPr lang="en-US" sz="3600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r>
              <a:rPr lang="en-US" sz="3600" kern="1200">
                <a:solidFill>
                  <a:srgbClr val="555555"/>
                </a:solidFill>
                <a:latin typeface="Alegreya Sans"/>
                <a:ea typeface="+mn-ea"/>
                <a:cs typeface="+mn-cs"/>
              </a:rPr>
              <a:t>Sector Networking Lunches</a:t>
            </a:r>
          </a:p>
          <a:p>
            <a:pPr marL="0" indent="0">
              <a:buNone/>
            </a:pPr>
            <a:endParaRPr lang="en-US" sz="3600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r>
              <a:rPr lang="en-US" sz="3600" kern="1200">
                <a:solidFill>
                  <a:srgbClr val="555555"/>
                </a:solidFill>
                <a:latin typeface="Alegreya Sans"/>
                <a:ea typeface="+mn-ea"/>
                <a:cs typeface="+mn-cs"/>
              </a:rPr>
              <a:t>Provide work experience opportunities</a:t>
            </a:r>
          </a:p>
          <a:p>
            <a:pPr marL="0" indent="0">
              <a:buNone/>
            </a:pPr>
            <a:endParaRPr lang="en-US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endParaRPr lang="en-GB"/>
          </a:p>
        </p:txBody>
      </p:sp>
      <p:pic>
        <p:nvPicPr>
          <p:cNvPr id="4" name="Picture 3" descr="A poster of a stem class&#10;&#10;Description automatically generated with medium confidence">
            <a:extLst>
              <a:ext uri="{FF2B5EF4-FFF2-40B4-BE49-F238E27FC236}">
                <a16:creationId xmlns:a16="http://schemas.microsoft.com/office/drawing/2014/main" id="{7463B2DA-5B48-A7BC-CB3A-55AF73B001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11" t="1094" r="-130" b="87993"/>
          <a:stretch/>
        </p:blipFill>
        <p:spPr>
          <a:xfrm>
            <a:off x="10733571" y="5693529"/>
            <a:ext cx="1270032" cy="95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97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F405-364B-6243-5FAB-66931E8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GB" b="1">
                <a:solidFill>
                  <a:schemeClr val="bg1"/>
                </a:solidFill>
              </a:rPr>
              <a:t>Transferable Skills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D284EB-6613-0D98-601A-C468237CE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7152"/>
            <a:ext cx="10515600" cy="4452938"/>
          </a:xfrm>
        </p:spPr>
        <p:txBody>
          <a:bodyPr/>
          <a:lstStyle/>
          <a:p>
            <a:pPr marL="0" indent="0">
              <a:buNone/>
            </a:pPr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6E2B3FC-C948-1F6B-088A-1F28FD92FCFA}"/>
              </a:ext>
            </a:extLst>
          </p:cNvPr>
          <p:cNvSpPr txBox="1">
            <a:spLocks/>
          </p:cNvSpPr>
          <p:nvPr/>
        </p:nvSpPr>
        <p:spPr>
          <a:xfrm>
            <a:off x="838200" y="2055735"/>
            <a:ext cx="10515600" cy="42043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000"/>
              <a:t>Listening</a:t>
            </a:r>
          </a:p>
          <a:p>
            <a:r>
              <a:rPr lang="en-GB" sz="3000"/>
              <a:t>Communication – oral and written</a:t>
            </a:r>
          </a:p>
          <a:p>
            <a:r>
              <a:rPr lang="en-GB" sz="3000"/>
              <a:t>Ability to work in a team</a:t>
            </a:r>
          </a:p>
          <a:p>
            <a:r>
              <a:rPr lang="en-GB" sz="3000"/>
              <a:t>Organisational</a:t>
            </a:r>
          </a:p>
          <a:p>
            <a:r>
              <a:rPr lang="en-GB" sz="3000">
                <a:solidFill>
                  <a:srgbClr val="555555"/>
                </a:solidFill>
              </a:rPr>
              <a:t>Creativity</a:t>
            </a:r>
          </a:p>
          <a:p>
            <a:r>
              <a:rPr lang="en-GB" sz="3000">
                <a:solidFill>
                  <a:srgbClr val="555555"/>
                </a:solidFill>
              </a:rPr>
              <a:t>Problem-solving</a:t>
            </a:r>
          </a:p>
          <a:p>
            <a:r>
              <a:rPr lang="en-GB" sz="3000">
                <a:solidFill>
                  <a:srgbClr val="555555"/>
                </a:solidFill>
              </a:rPr>
              <a:t>Numeracy </a:t>
            </a:r>
          </a:p>
          <a:p>
            <a:r>
              <a:rPr lang="en-GB" sz="3000">
                <a:solidFill>
                  <a:srgbClr val="555555"/>
                </a:solidFill>
              </a:rPr>
              <a:t>IT</a:t>
            </a:r>
          </a:p>
          <a:p>
            <a:r>
              <a:rPr lang="en-GB" sz="3000">
                <a:solidFill>
                  <a:srgbClr val="555555"/>
                </a:solidFill>
              </a:rPr>
              <a:t>Leadership</a:t>
            </a:r>
            <a:endParaRPr lang="en-US" sz="3000">
              <a:solidFill>
                <a:srgbClr val="555555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>
              <a:solidFill>
                <a:srgbClr val="555555"/>
              </a:solidFill>
              <a:latin typeface="Alegreya San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>
              <a:solidFill>
                <a:srgbClr val="555555"/>
              </a:solidFill>
              <a:latin typeface="Alegreya Sans"/>
            </a:endParaRPr>
          </a:p>
          <a:p>
            <a:endParaRPr lang="en-GB"/>
          </a:p>
        </p:txBody>
      </p:sp>
      <p:pic>
        <p:nvPicPr>
          <p:cNvPr id="9" name="Picture 8" descr="A poster of a stem class&#10;&#10;Description automatically generated with medium confidence">
            <a:extLst>
              <a:ext uri="{FF2B5EF4-FFF2-40B4-BE49-F238E27FC236}">
                <a16:creationId xmlns:a16="http://schemas.microsoft.com/office/drawing/2014/main" id="{EAD8AA22-6533-4515-9623-BD106E269F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311" t="1094" r="-130" b="87993"/>
          <a:stretch/>
        </p:blipFill>
        <p:spPr>
          <a:xfrm>
            <a:off x="10733571" y="5693529"/>
            <a:ext cx="1270032" cy="95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0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F405-364B-6243-5FAB-66931E8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GB" b="1">
                <a:solidFill>
                  <a:schemeClr val="bg1"/>
                </a:solidFill>
              </a:rPr>
              <a:t>Ways of Developing Transferable Skills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D284EB-6613-0D98-601A-C468237CE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144"/>
            <a:ext cx="10515600" cy="3987945"/>
          </a:xfrm>
        </p:spPr>
        <p:txBody>
          <a:bodyPr/>
          <a:lstStyle/>
          <a:p>
            <a:pPr marL="0" indent="0">
              <a:buNone/>
            </a:pPr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6E2B3FC-C948-1F6B-088A-1F28FD92FCFA}"/>
              </a:ext>
            </a:extLst>
          </p:cNvPr>
          <p:cNvSpPr txBox="1">
            <a:spLocks/>
          </p:cNvSpPr>
          <p:nvPr/>
        </p:nvSpPr>
        <p:spPr>
          <a:xfrm>
            <a:off x="838200" y="2428568"/>
            <a:ext cx="10515600" cy="3831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rgbClr val="555555"/>
                </a:solidFill>
                <a:latin typeface="Alegreya Sans"/>
              </a:rPr>
              <a:t>Part-time jobs</a:t>
            </a:r>
          </a:p>
          <a:p>
            <a:r>
              <a:rPr lang="en-US" sz="3200" b="1">
                <a:solidFill>
                  <a:srgbClr val="555555"/>
                </a:solidFill>
                <a:latin typeface="Alegreya Sans"/>
              </a:rPr>
              <a:t>Volunteering</a:t>
            </a:r>
            <a:r>
              <a:rPr lang="en-US" sz="3200">
                <a:solidFill>
                  <a:srgbClr val="555555"/>
                </a:solidFill>
                <a:latin typeface="Alegreya Sans"/>
              </a:rPr>
              <a:t> </a:t>
            </a:r>
            <a:r>
              <a:rPr lang="en-GB" sz="3200">
                <a:hlinkClick r:id="rId3"/>
              </a:rPr>
              <a:t>Home - Volunteer Cornwall</a:t>
            </a:r>
            <a:endParaRPr lang="en-US" sz="3200">
              <a:solidFill>
                <a:srgbClr val="555555"/>
              </a:solidFill>
              <a:latin typeface="Alegreya Sans"/>
            </a:endParaRPr>
          </a:p>
          <a:p>
            <a:r>
              <a:rPr lang="en-US" sz="3200">
                <a:solidFill>
                  <a:srgbClr val="555555"/>
                </a:solidFill>
                <a:latin typeface="Alegreya Sans"/>
              </a:rPr>
              <a:t>Playing sport and taking part in other </a:t>
            </a:r>
            <a:r>
              <a:rPr lang="en-US" sz="3200" b="1">
                <a:solidFill>
                  <a:srgbClr val="555555"/>
                </a:solidFill>
                <a:latin typeface="Alegreya Sans"/>
              </a:rPr>
              <a:t>team activities</a:t>
            </a:r>
            <a:r>
              <a:rPr lang="en-US" sz="3200">
                <a:solidFill>
                  <a:srgbClr val="555555"/>
                </a:solidFill>
                <a:latin typeface="Alegreya Sans"/>
              </a:rPr>
              <a:t>: acting, music…………………………</a:t>
            </a:r>
          </a:p>
          <a:p>
            <a:r>
              <a:rPr lang="en-US" sz="3200" b="1">
                <a:solidFill>
                  <a:srgbClr val="555555"/>
                </a:solidFill>
                <a:latin typeface="Alegreya Sans"/>
              </a:rPr>
              <a:t>During lessons </a:t>
            </a:r>
            <a:r>
              <a:rPr lang="en-US" sz="3200">
                <a:solidFill>
                  <a:srgbClr val="555555"/>
                </a:solidFill>
                <a:latin typeface="Alegreya Sans"/>
              </a:rPr>
              <a:t>e.g. team-working, meeting deadlines, giving presentations, problem-solving………………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>
              <a:solidFill>
                <a:srgbClr val="555555"/>
              </a:solidFill>
              <a:latin typeface="Alegreya Sans"/>
            </a:endParaRPr>
          </a:p>
          <a:p>
            <a:endParaRPr lang="en-GB"/>
          </a:p>
        </p:txBody>
      </p:sp>
      <p:pic>
        <p:nvPicPr>
          <p:cNvPr id="9" name="Picture 8" descr="A poster of a stem class&#10;&#10;Description automatically generated with medium confidence">
            <a:extLst>
              <a:ext uri="{FF2B5EF4-FFF2-40B4-BE49-F238E27FC236}">
                <a16:creationId xmlns:a16="http://schemas.microsoft.com/office/drawing/2014/main" id="{EAD8AA22-6533-4515-9623-BD106E269F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311" t="1094" r="-130" b="87993"/>
          <a:stretch/>
        </p:blipFill>
        <p:spPr>
          <a:xfrm>
            <a:off x="10733571" y="5693529"/>
            <a:ext cx="1270032" cy="95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63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F405-364B-6243-5FAB-66931E8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err="1">
                <a:solidFill>
                  <a:schemeClr val="bg1"/>
                </a:solidFill>
              </a:rPr>
              <a:t>Labour</a:t>
            </a:r>
            <a:r>
              <a:rPr lang="en-US" b="1">
                <a:solidFill>
                  <a:schemeClr val="bg1"/>
                </a:solidFill>
              </a:rPr>
              <a:t> Market Information</a:t>
            </a:r>
            <a:br>
              <a:rPr lang="en-US" b="1">
                <a:solidFill>
                  <a:schemeClr val="bg1"/>
                </a:solidFill>
              </a:rPr>
            </a:br>
            <a:r>
              <a:rPr lang="en-GB" sz="200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Cornwall's biggest </a:t>
            </a:r>
            <a:r>
              <a:rPr lang="en-GB" sz="160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industries</a:t>
            </a:r>
            <a:r>
              <a:rPr lang="en-US" sz="1600" b="1">
                <a:solidFill>
                  <a:schemeClr val="bg1"/>
                </a:solidFill>
              </a:rPr>
              <a:t>  </a:t>
            </a:r>
            <a:br>
              <a:rPr lang="en-US" sz="1600" b="1">
                <a:solidFill>
                  <a:schemeClr val="bg1"/>
                </a:solidFill>
              </a:rPr>
            </a:br>
            <a:r>
              <a:rPr lang="en-US" sz="160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Floating windfarms could be hosted off Cornwall and Wales, crown estate says | Energy industry | The Guardian</a:t>
            </a:r>
            <a:endParaRPr lang="en-GB" sz="1600" b="1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D78C-9EE4-55D4-45EF-338F390D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447"/>
            <a:ext cx="10791825" cy="4085516"/>
          </a:xfrm>
        </p:spPr>
        <p:txBody>
          <a:bodyPr/>
          <a:lstStyle/>
          <a:p>
            <a:pPr marL="0" indent="0">
              <a:buNone/>
            </a:pPr>
            <a:endParaRPr lang="en-GB" sz="2800" b="1"/>
          </a:p>
          <a:p>
            <a:pPr marL="0" indent="0">
              <a:buNone/>
            </a:pPr>
            <a:endParaRPr lang="en-US" sz="2800" kern="120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US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endParaRPr lang="en-GB"/>
          </a:p>
        </p:txBody>
      </p:sp>
      <p:pic>
        <p:nvPicPr>
          <p:cNvPr id="4" name="Picture 3" descr="A poster of a stem class&#10;&#10;Description automatically generated with medium confidence">
            <a:extLst>
              <a:ext uri="{FF2B5EF4-FFF2-40B4-BE49-F238E27FC236}">
                <a16:creationId xmlns:a16="http://schemas.microsoft.com/office/drawing/2014/main" id="{954BE2DB-F262-7AFC-92E8-A737580750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311" t="1094" r="-130" b="87993"/>
          <a:stretch/>
        </p:blipFill>
        <p:spPr>
          <a:xfrm>
            <a:off x="10733571" y="5693529"/>
            <a:ext cx="1270032" cy="9526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50904E-890C-53CD-A379-0799000A6E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90689"/>
            <a:ext cx="12192000" cy="517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42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430ED-530F-6DCF-674F-E17921A52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CD322-357B-A21C-AB85-1393B8A35F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695265-E692-FFE3-0274-FC9C3B57F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629" y="-110045"/>
            <a:ext cx="10360742" cy="699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42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F405-364B-6243-5FAB-66931E8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Careers Theories</a:t>
            </a: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4D78C-9EE4-55D4-45EF-338F390D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447"/>
            <a:ext cx="10515600" cy="4085516"/>
          </a:xfrm>
        </p:spPr>
        <p:txBody>
          <a:bodyPr/>
          <a:lstStyle/>
          <a:p>
            <a:pPr marL="0" indent="0">
              <a:buNone/>
            </a:pPr>
            <a:r>
              <a:rPr lang="en-GB" sz="3200" b="1">
                <a:latin typeface="+mn-lt"/>
              </a:rPr>
              <a:t>Traits and Factors Theory – 1909</a:t>
            </a:r>
          </a:p>
          <a:p>
            <a:pPr marL="0" indent="0">
              <a:buNone/>
            </a:pPr>
            <a:r>
              <a:rPr lang="en-US" sz="2800" kern="1200">
                <a:solidFill>
                  <a:srgbClr val="555555"/>
                </a:solidFill>
                <a:latin typeface="Alegreya Sans"/>
                <a:ea typeface="+mn-ea"/>
                <a:cs typeface="+mn-cs"/>
              </a:rPr>
              <a:t>Frank Parsons focused on “matching an individual’s skills, values, and personality to the requirements of different job roles and environments”</a:t>
            </a:r>
          </a:p>
          <a:p>
            <a:pPr marL="0" indent="0">
              <a:buNone/>
            </a:pPr>
            <a:endParaRPr lang="en-US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r>
              <a:rPr lang="en-GB" sz="3200" b="1" kern="1200">
                <a:solidFill>
                  <a:srgbClr val="555555"/>
                </a:solidFill>
                <a:latin typeface="+mn-lt"/>
                <a:ea typeface="+mn-ea"/>
                <a:cs typeface="+mn-cs"/>
              </a:rPr>
              <a:t>Happenstance Learning Theory – 2014</a:t>
            </a:r>
          </a:p>
          <a:p>
            <a:pPr marL="0" indent="0">
              <a:buNone/>
            </a:pPr>
            <a:endParaRPr lang="en-GB" sz="2800" b="1"/>
          </a:p>
          <a:p>
            <a:pPr marL="0" indent="0">
              <a:buNone/>
            </a:pPr>
            <a:endParaRPr lang="en-US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pPr marL="0" indent="0">
              <a:buNone/>
            </a:pPr>
            <a:endParaRPr lang="en-US">
              <a:solidFill>
                <a:srgbClr val="555555"/>
              </a:solidFill>
              <a:latin typeface="Alegreya Sans"/>
            </a:endParaRPr>
          </a:p>
          <a:p>
            <a:pPr marL="0" indent="0">
              <a:buNone/>
            </a:pPr>
            <a:endParaRPr lang="en-US" sz="2800" kern="1200">
              <a:solidFill>
                <a:srgbClr val="555555"/>
              </a:solidFill>
              <a:latin typeface="Alegreya Sans"/>
              <a:ea typeface="+mn-ea"/>
              <a:cs typeface="+mn-cs"/>
            </a:endParaRPr>
          </a:p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5ECD9E-3088-A0F5-A88B-1DDE7BFAC131}"/>
              </a:ext>
            </a:extLst>
          </p:cNvPr>
          <p:cNvSpPr txBox="1"/>
          <p:nvPr/>
        </p:nvSpPr>
        <p:spPr>
          <a:xfrm>
            <a:off x="838200" y="5000017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58368">
              <a:spcAft>
                <a:spcPts val="600"/>
              </a:spcAft>
            </a:pPr>
            <a:r>
              <a:rPr lang="en-US" sz="2800" kern="1200" err="1">
                <a:solidFill>
                  <a:srgbClr val="555555"/>
                </a:solidFill>
                <a:latin typeface="+mn-lt"/>
                <a:ea typeface="+mn-ea"/>
                <a:cs typeface="+mn-cs"/>
              </a:rPr>
              <a:t>Krumbolz</a:t>
            </a:r>
            <a:r>
              <a:rPr lang="en-US" sz="2800" kern="1200">
                <a:solidFill>
                  <a:srgbClr val="555555"/>
                </a:solidFill>
                <a:latin typeface="+mn-lt"/>
                <a:ea typeface="+mn-ea"/>
                <a:cs typeface="+mn-cs"/>
              </a:rPr>
              <a:t> and Levin “You can create your own ‘unplanned lucky events’ – we can encourage clients to ‘put themselves out there.”</a:t>
            </a:r>
            <a:endParaRPr lang="en-US" sz="2800" b="0" i="0">
              <a:solidFill>
                <a:schemeClr val="bg1"/>
              </a:solidFill>
              <a:effectLst/>
            </a:endParaRPr>
          </a:p>
        </p:txBody>
      </p:sp>
      <p:pic>
        <p:nvPicPr>
          <p:cNvPr id="5" name="Picture 4" descr="A poster of a stem class&#10;&#10;Description automatically generated with medium confidence">
            <a:extLst>
              <a:ext uri="{FF2B5EF4-FFF2-40B4-BE49-F238E27FC236}">
                <a16:creationId xmlns:a16="http://schemas.microsoft.com/office/drawing/2014/main" id="{54FE638D-59AD-9FA6-8DBE-72AEF20B7D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311" t="1094" r="-130" b="87993"/>
          <a:stretch/>
        </p:blipFill>
        <p:spPr>
          <a:xfrm>
            <a:off x="10733571" y="5693529"/>
            <a:ext cx="1270032" cy="95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68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a42a008-6b04-4b44-9032-88840854d62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9F29B1B8A7F24591ED26AD61084A8D" ma:contentTypeVersion="17" ma:contentTypeDescription="Create a new document." ma:contentTypeScope="" ma:versionID="af9fd7e151c5c6d648c225b5368e24bc">
  <xsd:schema xmlns:xsd="http://www.w3.org/2001/XMLSchema" xmlns:xs="http://www.w3.org/2001/XMLSchema" xmlns:p="http://schemas.microsoft.com/office/2006/metadata/properties" xmlns:ns3="da42a008-6b04-4b44-9032-88840854d62a" xmlns:ns4="5f53d90a-ccf9-430b-9da5-688e6f6231fd" targetNamespace="http://schemas.microsoft.com/office/2006/metadata/properties" ma:root="true" ma:fieldsID="5e61817020d5f87fe177310eaf881374" ns3:_="" ns4:_="">
    <xsd:import namespace="da42a008-6b04-4b44-9032-88840854d62a"/>
    <xsd:import namespace="5f53d90a-ccf9-430b-9da5-688e6f6231f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DateTaken" minOccurs="0"/>
                <xsd:element ref="ns3:MediaServiceSearchPropertie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42a008-6b04-4b44-9032-88840854d6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53d90a-ccf9-430b-9da5-688e6f6231f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EEE3A7F-907E-4DBD-A33F-742D96E79F19}">
  <ds:schemaRefs>
    <ds:schemaRef ds:uri="5f53d90a-ccf9-430b-9da5-688e6f6231fd"/>
    <ds:schemaRef ds:uri="da42a008-6b04-4b44-9032-88840854d62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11ECFFB-2B7F-41EC-A4AD-626FABC48560}">
  <ds:schemaRefs>
    <ds:schemaRef ds:uri="5f53d90a-ccf9-430b-9da5-688e6f6231fd"/>
    <ds:schemaRef ds:uri="da42a008-6b04-4b44-9032-88840854d62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FAC942B-C1FC-4508-80A0-E1DD0E85FC5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07f5b33-23af-4db2-91d3-9f677b1a5834}" enabled="1" method="Standard" siteId="{08ea6e35-fc1e-442b-8d5d-fb64c27ffa09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1079</Words>
  <Application>Microsoft Office PowerPoint</Application>
  <PresentationFormat>Widescreen</PresentationFormat>
  <Paragraphs>340</Paragraphs>
  <Slides>45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Careers Information Evening   Wednesday 24th September</vt:lpstr>
      <vt:lpstr>RATIONAL INFORMED CAREER DECISIONS   </vt:lpstr>
      <vt:lpstr>Topics Covered</vt:lpstr>
      <vt:lpstr>Changing Labour Market</vt:lpstr>
      <vt:lpstr>Transferable Skills</vt:lpstr>
      <vt:lpstr>Ways of Developing Transferable Skills</vt:lpstr>
      <vt:lpstr>Labour Market Information Cornwall's biggest industries   Floating windfarms could be hosted off Cornwall and Wales, crown estate says | Energy industry | The Guardian</vt:lpstr>
      <vt:lpstr>PowerPoint Presentation</vt:lpstr>
      <vt:lpstr>Careers Theories</vt:lpstr>
      <vt:lpstr>Post-18 Pathways PDTs (Personal Development Tutors)</vt:lpstr>
      <vt:lpstr>Finding a Job Role(s)</vt:lpstr>
      <vt:lpstr>Destinations Day</vt:lpstr>
      <vt:lpstr>PowerPoint Presentation</vt:lpstr>
      <vt:lpstr>Sector Networking Lunches</vt:lpstr>
      <vt:lpstr>PowerPoint Presentation</vt:lpstr>
      <vt:lpstr>Finding a Job Role(s) - continued</vt:lpstr>
      <vt:lpstr>PowerPoint Presentation</vt:lpstr>
      <vt:lpstr>PowerPoint Presentation</vt:lpstr>
      <vt:lpstr>Higher Education</vt:lpstr>
      <vt:lpstr>Student Finance</vt:lpstr>
      <vt:lpstr>              Universities and Colleges Admissions Service</vt:lpstr>
      <vt:lpstr>‘The Complete University Guide’ Undergraduate Degree Course Search | Complete University Guide (thecompleteuniversityguide.co.uk)</vt:lpstr>
      <vt:lpstr>‘Education Guardian University Subjects League Tables’              The Guardian University Guide 2026 – the rankings | University guide | The Guardian</vt:lpstr>
      <vt:lpstr>Apprenticeships</vt:lpstr>
      <vt:lpstr>Apprenticeship Levy - 2017</vt:lpstr>
      <vt:lpstr>Apprenticeship Sectors</vt:lpstr>
      <vt:lpstr>Apprenticeship Levels</vt:lpstr>
      <vt:lpstr>Finding an Apprenticeship</vt:lpstr>
      <vt:lpstr>PowerPoint Presentation</vt:lpstr>
      <vt:lpstr>National Higher and Degree Apprenticeships </vt:lpstr>
      <vt:lpstr>PowerPoint Presentation</vt:lpstr>
      <vt:lpstr>PowerPoint Presentation</vt:lpstr>
      <vt:lpstr>PowerPoint Presentation</vt:lpstr>
      <vt:lpstr>Cornwall Opportunities</vt:lpstr>
      <vt:lpstr>PowerPoint Presentation</vt:lpstr>
      <vt:lpstr>University or Degree Apprenticeship?</vt:lpstr>
      <vt:lpstr>PowerPoint Presentation</vt:lpstr>
      <vt:lpstr>PowerPoint Presentation</vt:lpstr>
      <vt:lpstr>PowerPoint Presentation</vt:lpstr>
      <vt:lpstr>BENEFITS</vt:lpstr>
      <vt:lpstr>Careers Provision at Callywith </vt:lpstr>
      <vt:lpstr>PowerPoint Presentation</vt:lpstr>
      <vt:lpstr>Developing CEIAG at Callywith</vt:lpstr>
      <vt:lpstr>Contacts</vt:lpstr>
      <vt:lpstr>Would you like to help?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CEIAG at Callywith College</dc:title>
  <dc:creator>David Sellars</dc:creator>
  <cp:lastModifiedBy>David Sellars</cp:lastModifiedBy>
  <cp:revision>3</cp:revision>
  <cp:lastPrinted>2025-09-24T18:05:04Z</cp:lastPrinted>
  <dcterms:created xsi:type="dcterms:W3CDTF">2023-08-25T10:50:15Z</dcterms:created>
  <dcterms:modified xsi:type="dcterms:W3CDTF">2026-05-06T14:41:20Z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0x0101001C9F29B1B8A7F24591ED26AD61084A8D</vt:lpwstr>
  </property>
</Properties>
</file>