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4"/>
  </p:notesMasterIdLst>
  <p:sldIdLst>
    <p:sldId id="428" r:id="rId5"/>
    <p:sldId id="423" r:id="rId6"/>
    <p:sldId id="419" r:id="rId7"/>
    <p:sldId id="421" r:id="rId8"/>
    <p:sldId id="425" r:id="rId9"/>
    <p:sldId id="417" r:id="rId10"/>
    <p:sldId id="424" r:id="rId11"/>
    <p:sldId id="427" r:id="rId12"/>
    <p:sldId id="418"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04D62"/>
    <a:srgbClr val="3BBBC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D657A7D-6A7F-4702-93F9-1DA422584641}" v="64" dt="2021-09-08T17:02:27.57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854" autoAdjust="0"/>
    <p:restoredTop sz="79553" autoAdjust="0"/>
  </p:normalViewPr>
  <p:slideViewPr>
    <p:cSldViewPr snapToGrid="0">
      <p:cViewPr varScale="1">
        <p:scale>
          <a:sx n="68" d="100"/>
          <a:sy n="68" d="100"/>
        </p:scale>
        <p:origin x="1042"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vid" userId="9ab3da8c-fe05-4ccb-aaeb-7b4dd286e4a0" providerId="ADAL" clId="{8D657A7D-6A7F-4702-93F9-1DA422584641}"/>
    <pc:docChg chg="custSel addSld delSld modSld sldOrd">
      <pc:chgData name="David" userId="9ab3da8c-fe05-4ccb-aaeb-7b4dd286e4a0" providerId="ADAL" clId="{8D657A7D-6A7F-4702-93F9-1DA422584641}" dt="2021-09-08T17:02:27.576" v="443" actId="1076"/>
      <pc:docMkLst>
        <pc:docMk/>
      </pc:docMkLst>
      <pc:sldChg chg="modSp del mod">
        <pc:chgData name="David" userId="9ab3da8c-fe05-4ccb-aaeb-7b4dd286e4a0" providerId="ADAL" clId="{8D657A7D-6A7F-4702-93F9-1DA422584641}" dt="2021-09-08T15:38:03.615" v="160" actId="2696"/>
        <pc:sldMkLst>
          <pc:docMk/>
          <pc:sldMk cId="380520632" sldId="342"/>
        </pc:sldMkLst>
        <pc:spChg chg="mod">
          <ac:chgData name="David" userId="9ab3da8c-fe05-4ccb-aaeb-7b4dd286e4a0" providerId="ADAL" clId="{8D657A7D-6A7F-4702-93F9-1DA422584641}" dt="2021-09-08T15:37:27.847" v="159" actId="20577"/>
          <ac:spMkLst>
            <pc:docMk/>
            <pc:sldMk cId="380520632" sldId="342"/>
            <ac:spMk id="19" creationId="{2AF885AC-78EF-40D9-8DD5-CF398696B989}"/>
          </ac:spMkLst>
        </pc:spChg>
      </pc:sldChg>
      <pc:sldChg chg="modNotesTx">
        <pc:chgData name="David" userId="9ab3da8c-fe05-4ccb-aaeb-7b4dd286e4a0" providerId="ADAL" clId="{8D657A7D-6A7F-4702-93F9-1DA422584641}" dt="2021-09-08T15:38:30.296" v="165" actId="6549"/>
        <pc:sldMkLst>
          <pc:docMk/>
          <pc:sldMk cId="3663282528" sldId="417"/>
        </pc:sldMkLst>
      </pc:sldChg>
      <pc:sldChg chg="modNotesTx">
        <pc:chgData name="David" userId="9ab3da8c-fe05-4ccb-aaeb-7b4dd286e4a0" providerId="ADAL" clId="{8D657A7D-6A7F-4702-93F9-1DA422584641}" dt="2021-09-08T15:38:14.108" v="162" actId="6549"/>
        <pc:sldMkLst>
          <pc:docMk/>
          <pc:sldMk cId="1962941088" sldId="419"/>
        </pc:sldMkLst>
      </pc:sldChg>
      <pc:sldChg chg="modNotesTx">
        <pc:chgData name="David" userId="9ab3da8c-fe05-4ccb-aaeb-7b4dd286e4a0" providerId="ADAL" clId="{8D657A7D-6A7F-4702-93F9-1DA422584641}" dt="2021-09-08T15:38:16.945" v="163" actId="6549"/>
        <pc:sldMkLst>
          <pc:docMk/>
          <pc:sldMk cId="1714026388" sldId="421"/>
        </pc:sldMkLst>
      </pc:sldChg>
      <pc:sldChg chg="modNotesTx">
        <pc:chgData name="David" userId="9ab3da8c-fe05-4ccb-aaeb-7b4dd286e4a0" providerId="ADAL" clId="{8D657A7D-6A7F-4702-93F9-1DA422584641}" dt="2021-09-08T15:38:09.515" v="161" actId="6549"/>
        <pc:sldMkLst>
          <pc:docMk/>
          <pc:sldMk cId="4098333759" sldId="423"/>
        </pc:sldMkLst>
      </pc:sldChg>
      <pc:sldChg chg="modNotesTx">
        <pc:chgData name="David" userId="9ab3da8c-fe05-4ccb-aaeb-7b4dd286e4a0" providerId="ADAL" clId="{8D657A7D-6A7F-4702-93F9-1DA422584641}" dt="2021-09-08T15:38:33.858" v="166" actId="6549"/>
        <pc:sldMkLst>
          <pc:docMk/>
          <pc:sldMk cId="470976329" sldId="424"/>
        </pc:sldMkLst>
      </pc:sldChg>
      <pc:sldChg chg="modNotesTx">
        <pc:chgData name="David" userId="9ab3da8c-fe05-4ccb-aaeb-7b4dd286e4a0" providerId="ADAL" clId="{8D657A7D-6A7F-4702-93F9-1DA422584641}" dt="2021-09-08T15:38:21.526" v="164" actId="6549"/>
        <pc:sldMkLst>
          <pc:docMk/>
          <pc:sldMk cId="4042144342" sldId="425"/>
        </pc:sldMkLst>
      </pc:sldChg>
      <pc:sldChg chg="addSp delSp modSp mod">
        <pc:chgData name="David" userId="9ab3da8c-fe05-4ccb-aaeb-7b4dd286e4a0" providerId="ADAL" clId="{8D657A7D-6A7F-4702-93F9-1DA422584641}" dt="2021-09-08T16:03:17.296" v="172" actId="14100"/>
        <pc:sldMkLst>
          <pc:docMk/>
          <pc:sldMk cId="958129286" sldId="427"/>
        </pc:sldMkLst>
        <pc:picChg chg="del">
          <ac:chgData name="David" userId="9ab3da8c-fe05-4ccb-aaeb-7b4dd286e4a0" providerId="ADAL" clId="{8D657A7D-6A7F-4702-93F9-1DA422584641}" dt="2021-09-08T16:02:35.581" v="167" actId="21"/>
          <ac:picMkLst>
            <pc:docMk/>
            <pc:sldMk cId="958129286" sldId="427"/>
            <ac:picMk id="3" creationId="{45BD2128-F896-4DAD-96CF-095C4583337A}"/>
          </ac:picMkLst>
        </pc:picChg>
        <pc:picChg chg="add del mod">
          <ac:chgData name="David" userId="9ab3da8c-fe05-4ccb-aaeb-7b4dd286e4a0" providerId="ADAL" clId="{8D657A7D-6A7F-4702-93F9-1DA422584641}" dt="2021-09-08T16:02:40.931" v="169" actId="21"/>
          <ac:picMkLst>
            <pc:docMk/>
            <pc:sldMk cId="958129286" sldId="427"/>
            <ac:picMk id="4" creationId="{44A7FBB5-F288-4BDA-AD70-D2B98687545C}"/>
          </ac:picMkLst>
        </pc:picChg>
        <pc:picChg chg="add mod">
          <ac:chgData name="David" userId="9ab3da8c-fe05-4ccb-aaeb-7b4dd286e4a0" providerId="ADAL" clId="{8D657A7D-6A7F-4702-93F9-1DA422584641}" dt="2021-09-08T16:03:17.296" v="172" actId="14100"/>
          <ac:picMkLst>
            <pc:docMk/>
            <pc:sldMk cId="958129286" sldId="427"/>
            <ac:picMk id="5" creationId="{4FEBDF24-0FA6-419D-B7DA-E0FA594C563B}"/>
          </ac:picMkLst>
        </pc:picChg>
      </pc:sldChg>
      <pc:sldChg chg="addSp delSp modSp new mod ord">
        <pc:chgData name="David" userId="9ab3da8c-fe05-4ccb-aaeb-7b4dd286e4a0" providerId="ADAL" clId="{8D657A7D-6A7F-4702-93F9-1DA422584641}" dt="2021-09-08T17:02:27.576" v="443" actId="1076"/>
        <pc:sldMkLst>
          <pc:docMk/>
          <pc:sldMk cId="2949489177" sldId="428"/>
        </pc:sldMkLst>
        <pc:spChg chg="mod">
          <ac:chgData name="David" userId="9ab3da8c-fe05-4ccb-aaeb-7b4dd286e4a0" providerId="ADAL" clId="{8D657A7D-6A7F-4702-93F9-1DA422584641}" dt="2021-09-08T16:57:08.670" v="404" actId="6549"/>
          <ac:spMkLst>
            <pc:docMk/>
            <pc:sldMk cId="2949489177" sldId="428"/>
            <ac:spMk id="2" creationId="{ED0280A7-EAF5-45DF-A311-BF12A6733EDF}"/>
          </ac:spMkLst>
        </pc:spChg>
        <pc:spChg chg="del mod">
          <ac:chgData name="David" userId="9ab3da8c-fe05-4ccb-aaeb-7b4dd286e4a0" providerId="ADAL" clId="{8D657A7D-6A7F-4702-93F9-1DA422584641}" dt="2021-09-08T17:00:21.241" v="429" actId="21"/>
          <ac:spMkLst>
            <pc:docMk/>
            <pc:sldMk cId="2949489177" sldId="428"/>
            <ac:spMk id="3" creationId="{81486074-4CF1-4760-B7D5-4781978CA01D}"/>
          </ac:spMkLst>
        </pc:spChg>
        <pc:spChg chg="add del">
          <ac:chgData name="David" userId="9ab3da8c-fe05-4ccb-aaeb-7b4dd286e4a0" providerId="ADAL" clId="{8D657A7D-6A7F-4702-93F9-1DA422584641}" dt="2021-09-08T16:59:12.599" v="416"/>
          <ac:spMkLst>
            <pc:docMk/>
            <pc:sldMk cId="2949489177" sldId="428"/>
            <ac:spMk id="6" creationId="{09CA7BCB-C918-4DA0-AEB5-B21FC7B15A41}"/>
          </ac:spMkLst>
        </pc:spChg>
        <pc:spChg chg="add del mod">
          <ac:chgData name="David" userId="9ab3da8c-fe05-4ccb-aaeb-7b4dd286e4a0" providerId="ADAL" clId="{8D657A7D-6A7F-4702-93F9-1DA422584641}" dt="2021-09-08T17:00:37.093" v="430"/>
          <ac:spMkLst>
            <pc:docMk/>
            <pc:sldMk cId="2949489177" sldId="428"/>
            <ac:spMk id="8" creationId="{A25A732B-11D2-4FD1-A780-4272ECC56192}"/>
          </ac:spMkLst>
        </pc:spChg>
        <pc:picChg chg="add mod">
          <ac:chgData name="David" userId="9ab3da8c-fe05-4ccb-aaeb-7b4dd286e4a0" providerId="ADAL" clId="{8D657A7D-6A7F-4702-93F9-1DA422584641}" dt="2021-09-08T17:00:58.143" v="437" actId="14100"/>
          <ac:picMkLst>
            <pc:docMk/>
            <pc:sldMk cId="2949489177" sldId="428"/>
            <ac:picMk id="5" creationId="{2D1F9629-3900-4990-A463-7AB477016B74}"/>
          </ac:picMkLst>
        </pc:picChg>
        <pc:picChg chg="add del mod">
          <ac:chgData name="David" userId="9ab3da8c-fe05-4ccb-aaeb-7b4dd286e4a0" providerId="ADAL" clId="{8D657A7D-6A7F-4702-93F9-1DA422584641}" dt="2021-09-08T16:59:40.710" v="425" actId="478"/>
          <ac:picMkLst>
            <pc:docMk/>
            <pc:sldMk cId="2949489177" sldId="428"/>
            <ac:picMk id="7" creationId="{FE1057CD-3D70-4D7D-9D30-F0560AE823DA}"/>
          </ac:picMkLst>
        </pc:picChg>
        <pc:picChg chg="add del mod">
          <ac:chgData name="David" userId="9ab3da8c-fe05-4ccb-aaeb-7b4dd286e4a0" providerId="ADAL" clId="{8D657A7D-6A7F-4702-93F9-1DA422584641}" dt="2021-09-08T16:45:41.544" v="347" actId="21"/>
          <ac:picMkLst>
            <pc:docMk/>
            <pc:sldMk cId="2949489177" sldId="428"/>
            <ac:picMk id="1026" creationId="{AD434D59-1991-49BA-9081-CAAA0A9EF65F}"/>
          </ac:picMkLst>
        </pc:picChg>
        <pc:picChg chg="add del mod">
          <ac:chgData name="David" userId="9ab3da8c-fe05-4ccb-aaeb-7b4dd286e4a0" providerId="ADAL" clId="{8D657A7D-6A7F-4702-93F9-1DA422584641}" dt="2021-09-08T16:47:53.197" v="357" actId="478"/>
          <ac:picMkLst>
            <pc:docMk/>
            <pc:sldMk cId="2949489177" sldId="428"/>
            <ac:picMk id="1028" creationId="{AF9090C8-A771-4447-9053-7418AA845615}"/>
          </ac:picMkLst>
        </pc:picChg>
        <pc:picChg chg="add del mod">
          <ac:chgData name="David" userId="9ab3da8c-fe05-4ccb-aaeb-7b4dd286e4a0" providerId="ADAL" clId="{8D657A7D-6A7F-4702-93F9-1DA422584641}" dt="2021-09-08T16:52:44.792" v="364" actId="478"/>
          <ac:picMkLst>
            <pc:docMk/>
            <pc:sldMk cId="2949489177" sldId="428"/>
            <ac:picMk id="1030" creationId="{D8439D5E-089F-4BE3-9847-1C917DC2AAD0}"/>
          </ac:picMkLst>
        </pc:picChg>
        <pc:picChg chg="add del mod">
          <ac:chgData name="David" userId="9ab3da8c-fe05-4ccb-aaeb-7b4dd286e4a0" providerId="ADAL" clId="{8D657A7D-6A7F-4702-93F9-1DA422584641}" dt="2021-09-08T16:55:04.032" v="376" actId="478"/>
          <ac:picMkLst>
            <pc:docMk/>
            <pc:sldMk cId="2949489177" sldId="428"/>
            <ac:picMk id="1032" creationId="{07B4CF7E-AAA8-42C3-9BDC-01ED2AB9F9B8}"/>
          </ac:picMkLst>
        </pc:picChg>
        <pc:picChg chg="add mod">
          <ac:chgData name="David" userId="9ab3da8c-fe05-4ccb-aaeb-7b4dd286e4a0" providerId="ADAL" clId="{8D657A7D-6A7F-4702-93F9-1DA422584641}" dt="2021-09-08T17:02:27.576" v="443" actId="1076"/>
          <ac:picMkLst>
            <pc:docMk/>
            <pc:sldMk cId="2949489177" sldId="428"/>
            <ac:picMk id="1034" creationId="{79308F1D-EAB3-44DF-A64C-F95E2DDE32A9}"/>
          </ac:picMkLst>
        </pc:picChg>
        <pc:picChg chg="add del mod">
          <ac:chgData name="David" userId="9ab3da8c-fe05-4ccb-aaeb-7b4dd286e4a0" providerId="ADAL" clId="{8D657A7D-6A7F-4702-93F9-1DA422584641}" dt="2021-09-08T16:59:05.537" v="414" actId="478"/>
          <ac:picMkLst>
            <pc:docMk/>
            <pc:sldMk cId="2949489177" sldId="428"/>
            <ac:picMk id="1036" creationId="{3321B9A6-6F7A-48AC-A177-550A3DECF225}"/>
          </ac:picMkLst>
        </pc:picChg>
        <pc:picChg chg="add del mod">
          <ac:chgData name="David" userId="9ab3da8c-fe05-4ccb-aaeb-7b4dd286e4a0" providerId="ADAL" clId="{8D657A7D-6A7F-4702-93F9-1DA422584641}" dt="2021-09-08T17:00:21.241" v="429" actId="21"/>
          <ac:picMkLst>
            <pc:docMk/>
            <pc:sldMk cId="2949489177" sldId="428"/>
            <ac:picMk id="1040" creationId="{526B01A0-8E74-4E4F-BF40-F18F42AEE22B}"/>
          </ac:picMkLst>
        </pc:picChg>
        <pc:picChg chg="add mod">
          <ac:chgData name="David" userId="9ab3da8c-fe05-4ccb-aaeb-7b4dd286e4a0" providerId="ADAL" clId="{8D657A7D-6A7F-4702-93F9-1DA422584641}" dt="2021-09-08T17:02:20.463" v="441" actId="14100"/>
          <ac:picMkLst>
            <pc:docMk/>
            <pc:sldMk cId="2949489177" sldId="428"/>
            <ac:picMk id="1042" creationId="{6E9EB368-C3D7-4891-A72D-5EF988893FB1}"/>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F8B723-D413-49D9-BD3D-17D96F3F3A79}" type="datetimeFigureOut">
              <a:rPr lang="en-GB" smtClean="0"/>
              <a:t>08/09/2021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E8CBF61-05FD-40D8-A867-E0F56C3FE7ED}" type="slidenum">
              <a:rPr lang="en-GB" smtClean="0"/>
              <a:t>‹#›</a:t>
            </a:fld>
            <a:endParaRPr lang="en-GB"/>
          </a:p>
        </p:txBody>
      </p:sp>
    </p:spTree>
    <p:extLst>
      <p:ext uri="{BB962C8B-B14F-4D97-AF65-F5344CB8AC3E}">
        <p14:creationId xmlns:p14="http://schemas.microsoft.com/office/powerpoint/2010/main" val="27411789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E8CBF61-05FD-40D8-A867-E0F56C3FE7ED}" type="slidenum">
              <a:rPr lang="en-GB" smtClean="0"/>
              <a:t>2</a:t>
            </a:fld>
            <a:endParaRPr lang="en-GB"/>
          </a:p>
        </p:txBody>
      </p:sp>
    </p:spTree>
    <p:extLst>
      <p:ext uri="{BB962C8B-B14F-4D97-AF65-F5344CB8AC3E}">
        <p14:creationId xmlns:p14="http://schemas.microsoft.com/office/powerpoint/2010/main" val="40167156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E8CBF61-05FD-40D8-A867-E0F56C3FE7ED}" type="slidenum">
              <a:rPr lang="en-GB" smtClean="0"/>
              <a:t>3</a:t>
            </a:fld>
            <a:endParaRPr lang="en-GB"/>
          </a:p>
        </p:txBody>
      </p:sp>
    </p:spTree>
    <p:extLst>
      <p:ext uri="{BB962C8B-B14F-4D97-AF65-F5344CB8AC3E}">
        <p14:creationId xmlns:p14="http://schemas.microsoft.com/office/powerpoint/2010/main" val="33364590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0" dirty="0"/>
          </a:p>
        </p:txBody>
      </p:sp>
      <p:sp>
        <p:nvSpPr>
          <p:cNvPr id="4" name="Slide Number Placeholder 3"/>
          <p:cNvSpPr>
            <a:spLocks noGrp="1"/>
          </p:cNvSpPr>
          <p:nvPr>
            <p:ph type="sldNum" sz="quarter" idx="5"/>
          </p:nvPr>
        </p:nvSpPr>
        <p:spPr/>
        <p:txBody>
          <a:bodyPr/>
          <a:lstStyle/>
          <a:p>
            <a:fld id="{0E8CBF61-05FD-40D8-A867-E0F56C3FE7ED}" type="slidenum">
              <a:rPr lang="en-GB" smtClean="0"/>
              <a:t>4</a:t>
            </a:fld>
            <a:endParaRPr lang="en-GB"/>
          </a:p>
        </p:txBody>
      </p:sp>
    </p:spTree>
    <p:extLst>
      <p:ext uri="{BB962C8B-B14F-4D97-AF65-F5344CB8AC3E}">
        <p14:creationId xmlns:p14="http://schemas.microsoft.com/office/powerpoint/2010/main" val="9088949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E8CBF61-05FD-40D8-A867-E0F56C3FE7ED}" type="slidenum">
              <a:rPr lang="en-GB" smtClean="0"/>
              <a:t>5</a:t>
            </a:fld>
            <a:endParaRPr lang="en-GB"/>
          </a:p>
        </p:txBody>
      </p:sp>
    </p:spTree>
    <p:extLst>
      <p:ext uri="{BB962C8B-B14F-4D97-AF65-F5344CB8AC3E}">
        <p14:creationId xmlns:p14="http://schemas.microsoft.com/office/powerpoint/2010/main" val="28884545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E8CBF61-05FD-40D8-A867-E0F56C3FE7ED}" type="slidenum">
              <a:rPr lang="en-GB" smtClean="0"/>
              <a:t>6</a:t>
            </a:fld>
            <a:endParaRPr lang="en-GB"/>
          </a:p>
        </p:txBody>
      </p:sp>
    </p:spTree>
    <p:extLst>
      <p:ext uri="{BB962C8B-B14F-4D97-AF65-F5344CB8AC3E}">
        <p14:creationId xmlns:p14="http://schemas.microsoft.com/office/powerpoint/2010/main" val="41506210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E8CBF61-05FD-40D8-A867-E0F56C3FE7ED}" type="slidenum">
              <a:rPr lang="en-GB" smtClean="0"/>
              <a:t>7</a:t>
            </a:fld>
            <a:endParaRPr lang="en-GB"/>
          </a:p>
        </p:txBody>
      </p:sp>
    </p:spTree>
    <p:extLst>
      <p:ext uri="{BB962C8B-B14F-4D97-AF65-F5344CB8AC3E}">
        <p14:creationId xmlns:p14="http://schemas.microsoft.com/office/powerpoint/2010/main" val="34054519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E8CBF61-05FD-40D8-A867-E0F56C3FE7ED}" type="slidenum">
              <a:rPr lang="en-GB" smtClean="0"/>
              <a:t>8</a:t>
            </a:fld>
            <a:endParaRPr lang="en-GB"/>
          </a:p>
        </p:txBody>
      </p:sp>
    </p:spTree>
    <p:extLst>
      <p:ext uri="{BB962C8B-B14F-4D97-AF65-F5344CB8AC3E}">
        <p14:creationId xmlns:p14="http://schemas.microsoft.com/office/powerpoint/2010/main" val="20351506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E8CBF61-05FD-40D8-A867-E0F56C3FE7ED}" type="slidenum">
              <a:rPr lang="en-GB" smtClean="0"/>
              <a:t>9</a:t>
            </a:fld>
            <a:endParaRPr lang="en-GB"/>
          </a:p>
        </p:txBody>
      </p:sp>
    </p:spTree>
    <p:extLst>
      <p:ext uri="{BB962C8B-B14F-4D97-AF65-F5344CB8AC3E}">
        <p14:creationId xmlns:p14="http://schemas.microsoft.com/office/powerpoint/2010/main" val="3336118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9A4AC714-30AE-4EF5-B095-8A2F63F9A02E}" type="datetimeFigureOut">
              <a:rPr lang="en-GB" smtClean="0"/>
              <a:t>08/09/2021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A163A4F-3897-42F8-B65D-7C14DE5D4991}" type="slidenum">
              <a:rPr lang="en-GB" smtClean="0"/>
              <a:t>‹#›</a:t>
            </a:fld>
            <a:endParaRPr lang="en-GB"/>
          </a:p>
        </p:txBody>
      </p:sp>
    </p:spTree>
    <p:extLst>
      <p:ext uri="{BB962C8B-B14F-4D97-AF65-F5344CB8AC3E}">
        <p14:creationId xmlns:p14="http://schemas.microsoft.com/office/powerpoint/2010/main" val="27065126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A4AC714-30AE-4EF5-B095-8A2F63F9A02E}" type="datetimeFigureOut">
              <a:rPr lang="en-GB" smtClean="0"/>
              <a:t>08/09/2021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A163A4F-3897-42F8-B65D-7C14DE5D4991}" type="slidenum">
              <a:rPr lang="en-GB" smtClean="0"/>
              <a:t>‹#›</a:t>
            </a:fld>
            <a:endParaRPr lang="en-GB"/>
          </a:p>
        </p:txBody>
      </p:sp>
    </p:spTree>
    <p:extLst>
      <p:ext uri="{BB962C8B-B14F-4D97-AF65-F5344CB8AC3E}">
        <p14:creationId xmlns:p14="http://schemas.microsoft.com/office/powerpoint/2010/main" val="1033986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A4AC714-30AE-4EF5-B095-8A2F63F9A02E}" type="datetimeFigureOut">
              <a:rPr lang="en-GB" smtClean="0"/>
              <a:t>08/09/2021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A163A4F-3897-42F8-B65D-7C14DE5D4991}" type="slidenum">
              <a:rPr lang="en-GB" smtClean="0"/>
              <a:t>‹#›</a:t>
            </a:fld>
            <a:endParaRPr lang="en-GB"/>
          </a:p>
        </p:txBody>
      </p:sp>
    </p:spTree>
    <p:extLst>
      <p:ext uri="{BB962C8B-B14F-4D97-AF65-F5344CB8AC3E}">
        <p14:creationId xmlns:p14="http://schemas.microsoft.com/office/powerpoint/2010/main" val="23130676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A4AC714-30AE-4EF5-B095-8A2F63F9A02E}" type="datetimeFigureOut">
              <a:rPr lang="en-GB" smtClean="0"/>
              <a:t>08/09/2021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A163A4F-3897-42F8-B65D-7C14DE5D4991}" type="slidenum">
              <a:rPr lang="en-GB" smtClean="0"/>
              <a:t>‹#›</a:t>
            </a:fld>
            <a:endParaRPr lang="en-GB"/>
          </a:p>
        </p:txBody>
      </p:sp>
    </p:spTree>
    <p:extLst>
      <p:ext uri="{BB962C8B-B14F-4D97-AF65-F5344CB8AC3E}">
        <p14:creationId xmlns:p14="http://schemas.microsoft.com/office/powerpoint/2010/main" val="40721027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A4AC714-30AE-4EF5-B095-8A2F63F9A02E}" type="datetimeFigureOut">
              <a:rPr lang="en-GB" smtClean="0"/>
              <a:t>08/09/2021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A163A4F-3897-42F8-B65D-7C14DE5D4991}" type="slidenum">
              <a:rPr lang="en-GB" smtClean="0"/>
              <a:t>‹#›</a:t>
            </a:fld>
            <a:endParaRPr lang="en-GB"/>
          </a:p>
        </p:txBody>
      </p:sp>
    </p:spTree>
    <p:extLst>
      <p:ext uri="{BB962C8B-B14F-4D97-AF65-F5344CB8AC3E}">
        <p14:creationId xmlns:p14="http://schemas.microsoft.com/office/powerpoint/2010/main" val="31830768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9A4AC714-30AE-4EF5-B095-8A2F63F9A02E}" type="datetimeFigureOut">
              <a:rPr lang="en-GB" smtClean="0"/>
              <a:t>08/09/2021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A163A4F-3897-42F8-B65D-7C14DE5D4991}" type="slidenum">
              <a:rPr lang="en-GB" smtClean="0"/>
              <a:t>‹#›</a:t>
            </a:fld>
            <a:endParaRPr lang="en-GB"/>
          </a:p>
        </p:txBody>
      </p:sp>
    </p:spTree>
    <p:extLst>
      <p:ext uri="{BB962C8B-B14F-4D97-AF65-F5344CB8AC3E}">
        <p14:creationId xmlns:p14="http://schemas.microsoft.com/office/powerpoint/2010/main" val="26691672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9A4AC714-30AE-4EF5-B095-8A2F63F9A02E}" type="datetimeFigureOut">
              <a:rPr lang="en-GB" smtClean="0"/>
              <a:t>08/09/2021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A163A4F-3897-42F8-B65D-7C14DE5D4991}" type="slidenum">
              <a:rPr lang="en-GB" smtClean="0"/>
              <a:t>‹#›</a:t>
            </a:fld>
            <a:endParaRPr lang="en-GB"/>
          </a:p>
        </p:txBody>
      </p:sp>
    </p:spTree>
    <p:extLst>
      <p:ext uri="{BB962C8B-B14F-4D97-AF65-F5344CB8AC3E}">
        <p14:creationId xmlns:p14="http://schemas.microsoft.com/office/powerpoint/2010/main" val="13707600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9A4AC714-30AE-4EF5-B095-8A2F63F9A02E}" type="datetimeFigureOut">
              <a:rPr lang="en-GB" smtClean="0"/>
              <a:t>08/09/2021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A163A4F-3897-42F8-B65D-7C14DE5D4991}" type="slidenum">
              <a:rPr lang="en-GB" smtClean="0"/>
              <a:t>‹#›</a:t>
            </a:fld>
            <a:endParaRPr lang="en-GB"/>
          </a:p>
        </p:txBody>
      </p:sp>
    </p:spTree>
    <p:extLst>
      <p:ext uri="{BB962C8B-B14F-4D97-AF65-F5344CB8AC3E}">
        <p14:creationId xmlns:p14="http://schemas.microsoft.com/office/powerpoint/2010/main" val="32908557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4AC714-30AE-4EF5-B095-8A2F63F9A02E}" type="datetimeFigureOut">
              <a:rPr lang="en-GB" smtClean="0"/>
              <a:t>08/09/2021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A163A4F-3897-42F8-B65D-7C14DE5D4991}" type="slidenum">
              <a:rPr lang="en-GB" smtClean="0"/>
              <a:t>‹#›</a:t>
            </a:fld>
            <a:endParaRPr lang="en-GB"/>
          </a:p>
        </p:txBody>
      </p:sp>
    </p:spTree>
    <p:extLst>
      <p:ext uri="{BB962C8B-B14F-4D97-AF65-F5344CB8AC3E}">
        <p14:creationId xmlns:p14="http://schemas.microsoft.com/office/powerpoint/2010/main" val="321432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A4AC714-30AE-4EF5-B095-8A2F63F9A02E}" type="datetimeFigureOut">
              <a:rPr lang="en-GB" smtClean="0"/>
              <a:t>08/09/2021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A163A4F-3897-42F8-B65D-7C14DE5D4991}" type="slidenum">
              <a:rPr lang="en-GB" smtClean="0"/>
              <a:t>‹#›</a:t>
            </a:fld>
            <a:endParaRPr lang="en-GB"/>
          </a:p>
        </p:txBody>
      </p:sp>
    </p:spTree>
    <p:extLst>
      <p:ext uri="{BB962C8B-B14F-4D97-AF65-F5344CB8AC3E}">
        <p14:creationId xmlns:p14="http://schemas.microsoft.com/office/powerpoint/2010/main" val="24279763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A4AC714-30AE-4EF5-B095-8A2F63F9A02E}" type="datetimeFigureOut">
              <a:rPr lang="en-GB" smtClean="0"/>
              <a:t>08/09/2021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A163A4F-3897-42F8-B65D-7C14DE5D4991}" type="slidenum">
              <a:rPr lang="en-GB" smtClean="0"/>
              <a:t>‹#›</a:t>
            </a:fld>
            <a:endParaRPr lang="en-GB"/>
          </a:p>
        </p:txBody>
      </p:sp>
    </p:spTree>
    <p:extLst>
      <p:ext uri="{BB962C8B-B14F-4D97-AF65-F5344CB8AC3E}">
        <p14:creationId xmlns:p14="http://schemas.microsoft.com/office/powerpoint/2010/main" val="19198893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4AC714-30AE-4EF5-B095-8A2F63F9A02E}" type="datetimeFigureOut">
              <a:rPr lang="en-GB" smtClean="0"/>
              <a:t>08/09/2021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163A4F-3897-42F8-B65D-7C14DE5D4991}" type="slidenum">
              <a:rPr lang="en-GB" smtClean="0"/>
              <a:t>‹#›</a:t>
            </a:fld>
            <a:endParaRPr lang="en-GB"/>
          </a:p>
        </p:txBody>
      </p:sp>
    </p:spTree>
    <p:extLst>
      <p:ext uri="{BB962C8B-B14F-4D97-AF65-F5344CB8AC3E}">
        <p14:creationId xmlns:p14="http://schemas.microsoft.com/office/powerpoint/2010/main" val="2602822729"/>
      </p:ext>
    </p:extLst>
  </p:cSld>
  <p:clrMap bg1="lt1" tx1="dk1" bg2="lt2" tx2="dk2" accent1="accent1" accent2="accent2" accent3="accent3" accent4="accent4" accent5="accent5" accent6="accent6" hlink="hlink" folHlink="folHlink"/>
  <p:sldLayoutIdLst>
    <p:sldLayoutId id="2147483662" r:id="rId1"/>
    <p:sldLayoutId id="2147483661"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hyperlink" Target="https://www.gov.uk/apply-apprenticeship"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www.getmyfirstjob.co.uk/Search.aspx?radius=50&amp;lat=50.82388890&amp;lng=-4.54777780&amp;vf_id=5&amp;t_id=0&amp;pr_id=0&amp;entityname=&amp;orderby=distance&amp;dir=asc&amp;page4081=1&amp;size4081=NaN" TargetMode="External"/><Relationship Id="rId5" Type="http://schemas.openxmlformats.org/officeDocument/2006/relationships/hyperlink" Target="https://assets.publishing.service.gov.uk/government/uploads/system/uploads/attachment_data/file/962884/apprenticeship_degree_higher_listing_Feb_2021.pdf" TargetMode="External"/><Relationship Id="rId4" Type="http://schemas.openxmlformats.org/officeDocument/2006/relationships/hyperlink" Target="https://cornwallapprenticeships.com/individuals/finding-an-apprenticeship/"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getmyfirstjob.co.uk/Search.aspx?radius=50&amp;lat=50.82388890&amp;lng=-4.54777780&amp;vf_id=5&amp;t_id=0&amp;pr_id=0&amp;entityname=&amp;orderby=distance&amp;dir=asc&amp;page4081=1&amp;size4081=NaN"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hyperlink" Target="https://www.theguardian.com/education/ng-interactive/2020/sep/05/the-best-uk-universities-2021-league-table"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www.thecompleteuniversityguide.co.uk/league-tables/rankings"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280A7-EAF5-45DF-A311-BF12A6733EDF}"/>
              </a:ext>
            </a:extLst>
          </p:cNvPr>
          <p:cNvSpPr>
            <a:spLocks noGrp="1"/>
          </p:cNvSpPr>
          <p:nvPr>
            <p:ph type="title"/>
          </p:nvPr>
        </p:nvSpPr>
        <p:spPr>
          <a:xfrm>
            <a:off x="3454400" y="912711"/>
            <a:ext cx="7899400" cy="2270756"/>
          </a:xfrm>
        </p:spPr>
        <p:txBody>
          <a:bodyPr>
            <a:normAutofit/>
          </a:bodyPr>
          <a:lstStyle/>
          <a:p>
            <a:pPr algn="ctr"/>
            <a:r>
              <a:rPr lang="en-GB" sz="4800" b="1" dirty="0"/>
              <a:t>   </a:t>
            </a:r>
            <a:endParaRPr lang="en-GB" sz="4800" b="1" dirty="0">
              <a:solidFill>
                <a:srgbClr val="FF0000"/>
              </a:solidFill>
            </a:endParaRPr>
          </a:p>
        </p:txBody>
      </p:sp>
      <p:pic>
        <p:nvPicPr>
          <p:cNvPr id="5" name="Picture 4">
            <a:extLst>
              <a:ext uri="{FF2B5EF4-FFF2-40B4-BE49-F238E27FC236}">
                <a16:creationId xmlns:a16="http://schemas.microsoft.com/office/drawing/2014/main" id="{2D1F9629-3900-4990-A463-7AB477016B74}"/>
              </a:ext>
            </a:extLst>
          </p:cNvPr>
          <p:cNvPicPr>
            <a:picLocks noChangeAspect="1"/>
          </p:cNvPicPr>
          <p:nvPr/>
        </p:nvPicPr>
        <p:blipFill>
          <a:blip r:embed="rId2"/>
          <a:stretch>
            <a:fillRect/>
          </a:stretch>
        </p:blipFill>
        <p:spPr>
          <a:xfrm>
            <a:off x="1670757" y="3655883"/>
            <a:ext cx="7773148" cy="2958575"/>
          </a:xfrm>
          <a:prstGeom prst="rect">
            <a:avLst/>
          </a:prstGeom>
        </p:spPr>
      </p:pic>
      <p:pic>
        <p:nvPicPr>
          <p:cNvPr id="1034" name="Picture 10">
            <a:extLst>
              <a:ext uri="{FF2B5EF4-FFF2-40B4-BE49-F238E27FC236}">
                <a16:creationId xmlns:a16="http://schemas.microsoft.com/office/drawing/2014/main" id="{79308F1D-EAB3-44DF-A64C-F95E2DDE32A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78127" y="1156461"/>
            <a:ext cx="5531556" cy="3085330"/>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descr="See the source image">
            <a:extLst>
              <a:ext uri="{FF2B5EF4-FFF2-40B4-BE49-F238E27FC236}">
                <a16:creationId xmlns:a16="http://schemas.microsoft.com/office/drawing/2014/main" id="{6E9EB368-C3D7-4891-A72D-5EF988893FB1}"/>
              </a:ext>
            </a:extLst>
          </p:cNvPr>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bwMode="auto">
          <a:xfrm>
            <a:off x="0" y="-1"/>
            <a:ext cx="6395314" cy="32021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494891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5EBC18B6-E5C3-4AD1-97A4-E6A3477A0B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05D1AA7-2191-437E-961A-49C2B31B303B}"/>
              </a:ext>
            </a:extLst>
          </p:cNvPr>
          <p:cNvSpPr>
            <a:spLocks noGrp="1"/>
          </p:cNvSpPr>
          <p:nvPr>
            <p:ph type="title"/>
          </p:nvPr>
        </p:nvSpPr>
        <p:spPr>
          <a:xfrm>
            <a:off x="676656" y="1055687"/>
            <a:ext cx="5656411" cy="1253173"/>
          </a:xfrm>
        </p:spPr>
        <p:txBody>
          <a:bodyPr anchor="b">
            <a:noAutofit/>
          </a:bodyPr>
          <a:lstStyle/>
          <a:p>
            <a:r>
              <a:rPr lang="en-GB" sz="4000" b="1" dirty="0"/>
              <a:t>What if you have not identified a potential job role or roles?</a:t>
            </a:r>
          </a:p>
        </p:txBody>
      </p:sp>
      <p:sp>
        <p:nvSpPr>
          <p:cNvPr id="17" name="Rectangle 16">
            <a:extLst>
              <a:ext uri="{FF2B5EF4-FFF2-40B4-BE49-F238E27FC236}">
                <a16:creationId xmlns:a16="http://schemas.microsoft.com/office/drawing/2014/main" id="{136A4AB6-B72B-4CC6-ADCF-BE807B6C3D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50392" y="363389"/>
            <a:ext cx="73152" cy="5486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9" name="Picture 8">
            <a:extLst>
              <a:ext uri="{FF2B5EF4-FFF2-40B4-BE49-F238E27FC236}">
                <a16:creationId xmlns:a16="http://schemas.microsoft.com/office/drawing/2014/main" id="{6FED7E27-305C-4420-BDDC-3DD4C610BFC4}"/>
              </a:ext>
            </a:extLst>
          </p:cNvPr>
          <p:cNvPicPr/>
          <p:nvPr/>
        </p:nvPicPr>
        <p:blipFill rotWithShape="1">
          <a:blip r:embed="rId3">
            <a:extLst>
              <a:ext uri="{28A0092B-C50C-407E-A947-70E740481C1C}">
                <a14:useLocalDpi xmlns:a14="http://schemas.microsoft.com/office/drawing/2010/main" val="0"/>
              </a:ext>
            </a:extLst>
          </a:blip>
          <a:srcRect t="270" r="3" b="1954"/>
          <a:stretch/>
        </p:blipFill>
        <p:spPr>
          <a:xfrm>
            <a:off x="7684008" y="1"/>
            <a:ext cx="4507992" cy="2240280"/>
          </a:xfrm>
          <a:prstGeom prst="rect">
            <a:avLst/>
          </a:prstGeom>
        </p:spPr>
      </p:pic>
      <p:sp>
        <p:nvSpPr>
          <p:cNvPr id="19" name="Rectangle 18">
            <a:extLst>
              <a:ext uri="{FF2B5EF4-FFF2-40B4-BE49-F238E27FC236}">
                <a16:creationId xmlns:a16="http://schemas.microsoft.com/office/drawing/2014/main" id="{B35D540D-9486-4236-952A-F72DC52D79B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21792" y="2935541"/>
            <a:ext cx="621792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1C033A2D-07F7-4ED8-8BCC-494FE6CE9E72}"/>
              </a:ext>
            </a:extLst>
          </p:cNvPr>
          <p:cNvSpPr>
            <a:spLocks noGrp="1"/>
          </p:cNvSpPr>
          <p:nvPr>
            <p:ph idx="1"/>
          </p:nvPr>
        </p:nvSpPr>
        <p:spPr>
          <a:xfrm>
            <a:off x="676656" y="2728412"/>
            <a:ext cx="6272784" cy="3528455"/>
          </a:xfrm>
        </p:spPr>
        <p:txBody>
          <a:bodyPr>
            <a:normAutofit/>
          </a:bodyPr>
          <a:lstStyle/>
          <a:p>
            <a:pPr marL="457200" indent="-457200">
              <a:buFont typeface="+mj-lt"/>
              <a:buAutoNum type="arabicPeriod"/>
            </a:pPr>
            <a:r>
              <a:rPr lang="en-GB" sz="2400" b="1" dirty="0" err="1"/>
              <a:t>Unifrog</a:t>
            </a:r>
            <a:r>
              <a:rPr lang="en-GB" sz="2400" dirty="0"/>
              <a:t> has some tools to help you.  Completing the interests and personality quizzes may help you identify an appealing job role or roles that play to your strengths. The </a:t>
            </a:r>
            <a:r>
              <a:rPr lang="en-GB" sz="2400" b="1" dirty="0">
                <a:solidFill>
                  <a:srgbClr val="FF0000"/>
                </a:solidFill>
              </a:rPr>
              <a:t>Careers Library </a:t>
            </a:r>
            <a:r>
              <a:rPr lang="en-GB" sz="2400" dirty="0"/>
              <a:t>enables you to c</a:t>
            </a:r>
            <a:r>
              <a:rPr lang="en-GB" sz="2400" dirty="0">
                <a:effectLst/>
                <a:latin typeface="Calibri" panose="020F0502020204030204" pitchFamily="34" charset="0"/>
                <a:ea typeface="Calibri" panose="020F0502020204030204" pitchFamily="34" charset="0"/>
                <a:cs typeface="Times New Roman" panose="02020603050405020304" pitchFamily="18" charset="0"/>
              </a:rPr>
              <a:t>omplete searches by college subjects and a ‘keyword’ (job title).  Watch the film and look at the profile for some of the ‘Close matches’. If you like a profile ‘Save it to favourites’. </a:t>
            </a:r>
          </a:p>
          <a:p>
            <a:pPr marL="457200" indent="-457200">
              <a:buFont typeface="+mj-lt"/>
              <a:buAutoNum type="arabicPeriod"/>
            </a:pPr>
            <a:r>
              <a:rPr lang="en-GB" sz="2400" b="1" dirty="0">
                <a:latin typeface="Calibri" panose="020F0502020204030204" pitchFamily="34" charset="0"/>
                <a:ea typeface="Calibri" panose="020F0502020204030204" pitchFamily="34" charset="0"/>
                <a:cs typeface="Times New Roman" panose="02020603050405020304" pitchFamily="18" charset="0"/>
              </a:rPr>
              <a:t>Book a careers meeting</a:t>
            </a:r>
            <a:endParaRPr lang="en-GB" sz="2400" b="1" dirty="0">
              <a:effectLst/>
              <a:latin typeface="Calibri" panose="020F0502020204030204" pitchFamily="34" charset="0"/>
              <a:ea typeface="Calibri" panose="020F0502020204030204" pitchFamily="34" charset="0"/>
              <a:cs typeface="Times New Roman" panose="02020603050405020304" pitchFamily="18" charset="0"/>
            </a:endParaRPr>
          </a:p>
          <a:p>
            <a:endParaRPr lang="en-GB" sz="2400" b="1" dirty="0">
              <a:solidFill>
                <a:srgbClr val="FF0000"/>
              </a:solidFill>
              <a:latin typeface="Calibri" panose="020F0502020204030204" pitchFamily="34" charset="0"/>
              <a:cs typeface="Times New Roman" panose="02020603050405020304" pitchFamily="18" charset="0"/>
            </a:endParaRPr>
          </a:p>
          <a:p>
            <a:endParaRPr lang="en-GB" sz="2400" b="1" dirty="0">
              <a:solidFill>
                <a:srgbClr val="FF0000"/>
              </a:solidFill>
            </a:endParaRPr>
          </a:p>
        </p:txBody>
      </p:sp>
      <p:pic>
        <p:nvPicPr>
          <p:cNvPr id="8" name="Picture 7">
            <a:extLst>
              <a:ext uri="{FF2B5EF4-FFF2-40B4-BE49-F238E27FC236}">
                <a16:creationId xmlns:a16="http://schemas.microsoft.com/office/drawing/2014/main" id="{3E856ACE-4391-4839-B7B7-12B3B6DF74B4}"/>
              </a:ext>
            </a:extLst>
          </p:cNvPr>
          <p:cNvPicPr/>
          <p:nvPr/>
        </p:nvPicPr>
        <p:blipFill rotWithShape="1">
          <a:blip r:embed="rId4">
            <a:extLst>
              <a:ext uri="{28A0092B-C50C-407E-A947-70E740481C1C}">
                <a14:useLocalDpi xmlns:a14="http://schemas.microsoft.com/office/drawing/2010/main" val="0"/>
              </a:ext>
            </a:extLst>
          </a:blip>
          <a:srcRect r="2597" b="-2"/>
          <a:stretch/>
        </p:blipFill>
        <p:spPr>
          <a:xfrm>
            <a:off x="7597422" y="2308860"/>
            <a:ext cx="4594578" cy="2240280"/>
          </a:xfrm>
          <a:prstGeom prst="rect">
            <a:avLst/>
          </a:prstGeom>
        </p:spPr>
      </p:pic>
      <p:pic>
        <p:nvPicPr>
          <p:cNvPr id="10" name="Picture 9" descr="Graphical user interface&#10;&#10;Description automatically generated">
            <a:extLst>
              <a:ext uri="{FF2B5EF4-FFF2-40B4-BE49-F238E27FC236}">
                <a16:creationId xmlns:a16="http://schemas.microsoft.com/office/drawing/2014/main" id="{E2F057EF-9E83-4B54-B723-EE658B5E281B}"/>
              </a:ext>
            </a:extLst>
          </p:cNvPr>
          <p:cNvPicPr/>
          <p:nvPr/>
        </p:nvPicPr>
        <p:blipFill rotWithShape="1">
          <a:blip r:embed="rId5">
            <a:extLst>
              <a:ext uri="{28A0092B-C50C-407E-A947-70E740481C1C}">
                <a14:useLocalDpi xmlns:a14="http://schemas.microsoft.com/office/drawing/2010/main" val="0"/>
              </a:ext>
            </a:extLst>
          </a:blip>
          <a:srcRect r="5086" b="3"/>
          <a:stretch/>
        </p:blipFill>
        <p:spPr>
          <a:xfrm>
            <a:off x="7684008" y="4617719"/>
            <a:ext cx="4507992" cy="2240281"/>
          </a:xfrm>
          <a:prstGeom prst="rect">
            <a:avLst/>
          </a:prstGeom>
        </p:spPr>
      </p:pic>
    </p:spTree>
    <p:extLst>
      <p:ext uri="{BB962C8B-B14F-4D97-AF65-F5344CB8AC3E}">
        <p14:creationId xmlns:p14="http://schemas.microsoft.com/office/powerpoint/2010/main" val="40983337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74A611-CDA4-425A-B079-5900B546C003}"/>
              </a:ext>
            </a:extLst>
          </p:cNvPr>
          <p:cNvSpPr>
            <a:spLocks noGrp="1"/>
          </p:cNvSpPr>
          <p:nvPr>
            <p:ph type="title"/>
          </p:nvPr>
        </p:nvSpPr>
        <p:spPr/>
        <p:txBody>
          <a:bodyPr/>
          <a:lstStyle/>
          <a:p>
            <a:pPr algn="ctr"/>
            <a:r>
              <a:rPr lang="en-GB" b="1" dirty="0"/>
              <a:t>How to find an apprenticeship?</a:t>
            </a:r>
          </a:p>
        </p:txBody>
      </p:sp>
      <p:sp>
        <p:nvSpPr>
          <p:cNvPr id="3" name="Content Placeholder 2">
            <a:extLst>
              <a:ext uri="{FF2B5EF4-FFF2-40B4-BE49-F238E27FC236}">
                <a16:creationId xmlns:a16="http://schemas.microsoft.com/office/drawing/2014/main" id="{C3DED73E-1759-435E-90FE-6462C8817A1E}"/>
              </a:ext>
            </a:extLst>
          </p:cNvPr>
          <p:cNvSpPr>
            <a:spLocks noGrp="1"/>
          </p:cNvSpPr>
          <p:nvPr>
            <p:ph idx="1"/>
          </p:nvPr>
        </p:nvSpPr>
        <p:spPr/>
        <p:txBody>
          <a:bodyPr>
            <a:normAutofit fontScale="85000" lnSpcReduction="20000"/>
          </a:bodyPr>
          <a:lstStyle/>
          <a:p>
            <a:r>
              <a:rPr lang="en-GB" dirty="0"/>
              <a:t>Use the </a:t>
            </a:r>
            <a:r>
              <a:rPr lang="en-GB" dirty="0">
                <a:hlinkClick r:id="rId3"/>
              </a:rPr>
              <a:t>Find an Apprenticeship </a:t>
            </a:r>
            <a:r>
              <a:rPr lang="en-GB" dirty="0"/>
              <a:t> and/or the </a:t>
            </a:r>
            <a:r>
              <a:rPr lang="en-GB" dirty="0" err="1"/>
              <a:t>Unifrog</a:t>
            </a:r>
            <a:r>
              <a:rPr lang="en-GB" dirty="0"/>
              <a:t> Apprenticeship search tool to identify vacancies in your area using your postcode</a:t>
            </a:r>
          </a:p>
          <a:p>
            <a:r>
              <a:rPr lang="en-GB" dirty="0"/>
              <a:t>Monitor the </a:t>
            </a:r>
            <a:r>
              <a:rPr lang="en-GB" dirty="0">
                <a:hlinkClick r:id="rId4"/>
              </a:rPr>
              <a:t>Cornwall Apprenticeships </a:t>
            </a:r>
            <a:r>
              <a:rPr lang="en-GB" dirty="0"/>
              <a:t>website</a:t>
            </a:r>
          </a:p>
          <a:p>
            <a:r>
              <a:rPr lang="en-GB" dirty="0">
                <a:hlinkClick r:id="rId5"/>
              </a:rPr>
              <a:t>Higher and Degree Apprenticeship Vacancies </a:t>
            </a:r>
            <a:r>
              <a:rPr lang="en-GB" dirty="0"/>
              <a:t>– a list of national companies and the higher and degree level apprenticeships they offer (some will be in the Southwest).</a:t>
            </a:r>
          </a:p>
          <a:p>
            <a:r>
              <a:rPr lang="en-GB" dirty="0">
                <a:hlinkClick r:id="rId6"/>
              </a:rPr>
              <a:t>Get My first Job</a:t>
            </a:r>
            <a:r>
              <a:rPr lang="en-GB" dirty="0"/>
              <a:t> and </a:t>
            </a:r>
            <a:r>
              <a:rPr lang="en-GB" dirty="0">
                <a:hlinkClick r:id="rId6"/>
              </a:rPr>
              <a:t>Indeed</a:t>
            </a:r>
            <a:r>
              <a:rPr lang="en-GB" dirty="0"/>
              <a:t> – both these sites enable you to search for apprenticeships as well as jobs</a:t>
            </a:r>
          </a:p>
          <a:p>
            <a:r>
              <a:rPr lang="en-GB" dirty="0">
                <a:solidFill>
                  <a:srgbClr val="FF0000"/>
                </a:solidFill>
              </a:rPr>
              <a:t>Research and contact companies – </a:t>
            </a:r>
            <a:r>
              <a:rPr lang="en-GB" dirty="0"/>
              <a:t>it is important to be </a:t>
            </a:r>
            <a:r>
              <a:rPr lang="en-GB" b="1" dirty="0"/>
              <a:t>proactive</a:t>
            </a:r>
            <a:r>
              <a:rPr lang="en-GB" dirty="0"/>
              <a:t> when trying to find an apprenticeship.  If for example you want to train to be an accountant identify all the accountants that you could travel to and look at their websites for information on careers and vacancies.  If you are interested in a gaining an apprenticeship at a business, send them your CV requesting they send you details of future apprenticeship vacancies.</a:t>
            </a:r>
          </a:p>
          <a:p>
            <a:endParaRPr lang="en-GB" dirty="0"/>
          </a:p>
          <a:p>
            <a:endParaRPr lang="en-GB" dirty="0"/>
          </a:p>
        </p:txBody>
      </p:sp>
    </p:spTree>
    <p:extLst>
      <p:ext uri="{BB962C8B-B14F-4D97-AF65-F5344CB8AC3E}">
        <p14:creationId xmlns:p14="http://schemas.microsoft.com/office/powerpoint/2010/main" val="19629410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EE763D-383C-405A-BD69-24A2768BB8B2}"/>
              </a:ext>
            </a:extLst>
          </p:cNvPr>
          <p:cNvSpPr>
            <a:spLocks noGrp="1"/>
          </p:cNvSpPr>
          <p:nvPr>
            <p:ph type="title"/>
          </p:nvPr>
        </p:nvSpPr>
        <p:spPr/>
        <p:txBody>
          <a:bodyPr/>
          <a:lstStyle/>
          <a:p>
            <a:pPr algn="ctr"/>
            <a:r>
              <a:rPr lang="en-GB" b="1" dirty="0"/>
              <a:t>Preparing for an Apprenticeship</a:t>
            </a:r>
          </a:p>
        </p:txBody>
      </p:sp>
      <p:sp>
        <p:nvSpPr>
          <p:cNvPr id="3" name="Content Placeholder 2">
            <a:extLst>
              <a:ext uri="{FF2B5EF4-FFF2-40B4-BE49-F238E27FC236}">
                <a16:creationId xmlns:a16="http://schemas.microsoft.com/office/drawing/2014/main" id="{58C4D3FB-EDD9-421A-B135-4CE22E5E5042}"/>
              </a:ext>
            </a:extLst>
          </p:cNvPr>
          <p:cNvSpPr>
            <a:spLocks noGrp="1"/>
          </p:cNvSpPr>
          <p:nvPr>
            <p:ph idx="1"/>
          </p:nvPr>
        </p:nvSpPr>
        <p:spPr/>
        <p:txBody>
          <a:bodyPr>
            <a:normAutofit fontScale="77500" lnSpcReduction="20000"/>
          </a:bodyPr>
          <a:lstStyle/>
          <a:p>
            <a:r>
              <a:rPr lang="en-GB" dirty="0"/>
              <a:t>Local companies will not start advertising vacancies for next summer (some national companies will!) until the New Year. However, you need to get an understanding of the types of vacancies that are available in your ‘travel to work’ area.  Start regularly monitoring the apprenticeships being advertised.</a:t>
            </a:r>
          </a:p>
          <a:p>
            <a:r>
              <a:rPr lang="en-GB" dirty="0"/>
              <a:t>Look for </a:t>
            </a:r>
            <a:r>
              <a:rPr lang="en-GB" b="1" dirty="0">
                <a:solidFill>
                  <a:srgbClr val="FF0000"/>
                </a:solidFill>
              </a:rPr>
              <a:t>work experience/shadowing opportunities </a:t>
            </a:r>
            <a:r>
              <a:rPr lang="en-GB" dirty="0"/>
              <a:t>that enable you to find out more about a job role you are interested in.  </a:t>
            </a:r>
          </a:p>
          <a:p>
            <a:r>
              <a:rPr lang="en-GB" dirty="0"/>
              <a:t>Complete the ‘</a:t>
            </a:r>
            <a:r>
              <a:rPr lang="en-GB" b="1" dirty="0"/>
              <a:t>Activities’</a:t>
            </a:r>
            <a:r>
              <a:rPr lang="en-GB" dirty="0"/>
              <a:t> and ‘</a:t>
            </a:r>
            <a:r>
              <a:rPr lang="en-GB" b="1" dirty="0"/>
              <a:t>Competencie</a:t>
            </a:r>
            <a:r>
              <a:rPr lang="en-GB" dirty="0"/>
              <a:t>s’ sections of </a:t>
            </a:r>
            <a:r>
              <a:rPr lang="en-GB" dirty="0" err="1"/>
              <a:t>Unifrog</a:t>
            </a:r>
            <a:r>
              <a:rPr lang="en-GB" dirty="0"/>
              <a:t> to help you when updating/producing your CV.  </a:t>
            </a:r>
          </a:p>
          <a:p>
            <a:r>
              <a:rPr lang="en-GB" dirty="0"/>
              <a:t>As Covid restrictions are relaxed, look for opportunities to continue to develop and demonstrate your </a:t>
            </a:r>
            <a:r>
              <a:rPr lang="en-GB" b="1" dirty="0"/>
              <a:t>transferable skills </a:t>
            </a:r>
            <a:r>
              <a:rPr lang="en-GB" dirty="0"/>
              <a:t>through </a:t>
            </a:r>
            <a:r>
              <a:rPr lang="en-GB" b="1" dirty="0"/>
              <a:t>part-time jobs, volunteering and taking part in team activities.</a:t>
            </a:r>
          </a:p>
          <a:p>
            <a:r>
              <a:rPr lang="en-GB" dirty="0"/>
              <a:t>Produce an </a:t>
            </a:r>
            <a:r>
              <a:rPr lang="en-GB" b="1" dirty="0"/>
              <a:t>up-to-date high quality focused CV </a:t>
            </a:r>
            <a:r>
              <a:rPr lang="en-GB" dirty="0"/>
              <a:t>(focused on the type of apprenticeship you are going to apply for).  You can tweak this each time you apply for a slightly different apprenticeship.  You can update an existing CV or produce one using </a:t>
            </a:r>
            <a:r>
              <a:rPr lang="en-GB" dirty="0" err="1"/>
              <a:t>Unifrog</a:t>
            </a:r>
            <a:r>
              <a:rPr lang="en-GB" dirty="0"/>
              <a:t>.</a:t>
            </a:r>
          </a:p>
          <a:p>
            <a:r>
              <a:rPr lang="en-GB" dirty="0"/>
              <a:t>Draft a ‘</a:t>
            </a:r>
            <a:r>
              <a:rPr lang="en-GB" b="1" dirty="0"/>
              <a:t>covering letter</a:t>
            </a:r>
            <a:r>
              <a:rPr lang="en-GB" dirty="0"/>
              <a:t>’.</a:t>
            </a:r>
          </a:p>
        </p:txBody>
      </p:sp>
    </p:spTree>
    <p:extLst>
      <p:ext uri="{BB962C8B-B14F-4D97-AF65-F5344CB8AC3E}">
        <p14:creationId xmlns:p14="http://schemas.microsoft.com/office/powerpoint/2010/main" val="17140263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E6AC7A-0618-4FAF-9B20-BCD39F25D3C5}"/>
              </a:ext>
            </a:extLst>
          </p:cNvPr>
          <p:cNvSpPr>
            <a:spLocks noGrp="1"/>
          </p:cNvSpPr>
          <p:nvPr>
            <p:ph type="title"/>
          </p:nvPr>
        </p:nvSpPr>
        <p:spPr/>
        <p:txBody>
          <a:bodyPr/>
          <a:lstStyle/>
          <a:p>
            <a:pPr algn="ctr"/>
            <a:r>
              <a:rPr lang="en-GB" b="1" dirty="0"/>
              <a:t>Searching for a Job</a:t>
            </a:r>
          </a:p>
        </p:txBody>
      </p:sp>
      <p:sp>
        <p:nvSpPr>
          <p:cNvPr id="3" name="Content Placeholder 2">
            <a:extLst>
              <a:ext uri="{FF2B5EF4-FFF2-40B4-BE49-F238E27FC236}">
                <a16:creationId xmlns:a16="http://schemas.microsoft.com/office/drawing/2014/main" id="{66A2A626-AEEB-4AEE-82EB-BEB10DDB565E}"/>
              </a:ext>
            </a:extLst>
          </p:cNvPr>
          <p:cNvSpPr>
            <a:spLocks noGrp="1"/>
          </p:cNvSpPr>
          <p:nvPr>
            <p:ph idx="1"/>
          </p:nvPr>
        </p:nvSpPr>
        <p:spPr/>
        <p:txBody>
          <a:bodyPr>
            <a:normAutofit fontScale="92500" lnSpcReduction="10000"/>
          </a:bodyPr>
          <a:lstStyle/>
          <a:p>
            <a:r>
              <a:rPr lang="en-GB" b="1" dirty="0"/>
              <a:t>An option once 18</a:t>
            </a:r>
          </a:p>
          <a:p>
            <a:r>
              <a:rPr lang="en-GB" dirty="0"/>
              <a:t>Look for training and progression opportunities</a:t>
            </a:r>
          </a:p>
          <a:p>
            <a:r>
              <a:rPr lang="en-GB" dirty="0">
                <a:hlinkClick r:id="rId3"/>
              </a:rPr>
              <a:t>Get My first Job</a:t>
            </a:r>
            <a:r>
              <a:rPr lang="en-GB" dirty="0"/>
              <a:t> and </a:t>
            </a:r>
            <a:r>
              <a:rPr lang="en-GB" dirty="0">
                <a:hlinkClick r:id="rId3"/>
              </a:rPr>
              <a:t>Indeed</a:t>
            </a:r>
            <a:endParaRPr lang="en-GB" dirty="0"/>
          </a:p>
          <a:p>
            <a:r>
              <a:rPr lang="en-GB" dirty="0"/>
              <a:t>Look for </a:t>
            </a:r>
            <a:r>
              <a:rPr lang="en-GB" b="1" dirty="0"/>
              <a:t>work experience/shadowing opportunities</a:t>
            </a:r>
            <a:endParaRPr lang="en-GB" dirty="0"/>
          </a:p>
          <a:p>
            <a:r>
              <a:rPr lang="en-GB" dirty="0"/>
              <a:t>Complete the ‘</a:t>
            </a:r>
            <a:r>
              <a:rPr lang="en-GB" b="1" dirty="0"/>
              <a:t>Activities’</a:t>
            </a:r>
            <a:r>
              <a:rPr lang="en-GB" dirty="0"/>
              <a:t> and ‘</a:t>
            </a:r>
            <a:r>
              <a:rPr lang="en-GB" b="1" dirty="0"/>
              <a:t>Competencie</a:t>
            </a:r>
            <a:r>
              <a:rPr lang="en-GB" dirty="0"/>
              <a:t>s’ sections of </a:t>
            </a:r>
            <a:r>
              <a:rPr lang="en-GB" dirty="0" err="1"/>
              <a:t>Unifrog</a:t>
            </a:r>
            <a:endParaRPr lang="en-GB" dirty="0"/>
          </a:p>
          <a:p>
            <a:r>
              <a:rPr lang="en-GB" dirty="0"/>
              <a:t>Look for opportunities to continue to develop and demonstrate your </a:t>
            </a:r>
            <a:r>
              <a:rPr lang="en-GB" b="1" dirty="0"/>
              <a:t>transferable skills </a:t>
            </a:r>
            <a:r>
              <a:rPr lang="en-GB" dirty="0"/>
              <a:t>through </a:t>
            </a:r>
            <a:r>
              <a:rPr lang="en-GB" b="1" dirty="0"/>
              <a:t>part-time jobs, volunteering and taking part in team activities.</a:t>
            </a:r>
          </a:p>
          <a:p>
            <a:r>
              <a:rPr lang="en-GB" dirty="0"/>
              <a:t>Produce an </a:t>
            </a:r>
            <a:r>
              <a:rPr lang="en-GB" b="1" dirty="0">
                <a:solidFill>
                  <a:srgbClr val="FF0000"/>
                </a:solidFill>
              </a:rPr>
              <a:t>up-to-date high quality focused CV</a:t>
            </a:r>
            <a:endParaRPr lang="en-GB" dirty="0">
              <a:solidFill>
                <a:srgbClr val="FF0000"/>
              </a:solidFill>
            </a:endParaRPr>
          </a:p>
          <a:p>
            <a:r>
              <a:rPr lang="en-GB" dirty="0"/>
              <a:t>Draft a ‘</a:t>
            </a:r>
            <a:r>
              <a:rPr lang="en-GB" b="1" dirty="0"/>
              <a:t>covering letter</a:t>
            </a:r>
            <a:r>
              <a:rPr lang="en-GB" dirty="0"/>
              <a:t>’.</a:t>
            </a:r>
          </a:p>
          <a:p>
            <a:endParaRPr lang="en-GB" dirty="0"/>
          </a:p>
          <a:p>
            <a:endParaRPr lang="en-GB" dirty="0"/>
          </a:p>
          <a:p>
            <a:endParaRPr lang="en-GB" dirty="0"/>
          </a:p>
        </p:txBody>
      </p:sp>
    </p:spTree>
    <p:extLst>
      <p:ext uri="{BB962C8B-B14F-4D97-AF65-F5344CB8AC3E}">
        <p14:creationId xmlns:p14="http://schemas.microsoft.com/office/powerpoint/2010/main" val="40421443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AEB5AF-8EC2-43AD-9851-386C2FEA15FA}"/>
              </a:ext>
            </a:extLst>
          </p:cNvPr>
          <p:cNvSpPr>
            <a:spLocks noGrp="1"/>
          </p:cNvSpPr>
          <p:nvPr>
            <p:ph type="title"/>
          </p:nvPr>
        </p:nvSpPr>
        <p:spPr>
          <a:xfrm>
            <a:off x="838200" y="365125"/>
            <a:ext cx="10515600" cy="957533"/>
          </a:xfrm>
        </p:spPr>
        <p:txBody>
          <a:bodyPr/>
          <a:lstStyle/>
          <a:p>
            <a:pPr algn="ctr"/>
            <a:r>
              <a:rPr lang="en-GB" b="1" dirty="0"/>
              <a:t>University Research using </a:t>
            </a:r>
            <a:r>
              <a:rPr lang="en-GB" b="1" dirty="0" err="1"/>
              <a:t>Unifrog</a:t>
            </a:r>
            <a:r>
              <a:rPr lang="en-GB" b="1" dirty="0"/>
              <a:t> searches </a:t>
            </a:r>
          </a:p>
        </p:txBody>
      </p:sp>
      <p:sp>
        <p:nvSpPr>
          <p:cNvPr id="3" name="Content Placeholder 2">
            <a:extLst>
              <a:ext uri="{FF2B5EF4-FFF2-40B4-BE49-F238E27FC236}">
                <a16:creationId xmlns:a16="http://schemas.microsoft.com/office/drawing/2014/main" id="{93D7F50F-E81E-4E06-98FE-8936B4A29748}"/>
              </a:ext>
            </a:extLst>
          </p:cNvPr>
          <p:cNvSpPr>
            <a:spLocks noGrp="1"/>
          </p:cNvSpPr>
          <p:nvPr>
            <p:ph idx="1"/>
          </p:nvPr>
        </p:nvSpPr>
        <p:spPr>
          <a:xfrm>
            <a:off x="838200" y="1825624"/>
            <a:ext cx="10515600" cy="4800953"/>
          </a:xfrm>
        </p:spPr>
        <p:txBody>
          <a:bodyPr/>
          <a:lstStyle/>
          <a:p>
            <a:endParaRPr lang="en-GB" dirty="0"/>
          </a:p>
        </p:txBody>
      </p:sp>
      <p:pic>
        <p:nvPicPr>
          <p:cNvPr id="4" name="Picture 3" descr="Graphical user interface&#10;&#10;Description automatically generated">
            <a:extLst>
              <a:ext uri="{FF2B5EF4-FFF2-40B4-BE49-F238E27FC236}">
                <a16:creationId xmlns:a16="http://schemas.microsoft.com/office/drawing/2014/main" id="{F6AC5548-020E-422A-B22E-D0B9A219D9BD}"/>
              </a:ext>
            </a:extLst>
          </p:cNvPr>
          <p:cNvPicPr/>
          <p:nvPr/>
        </p:nvPicPr>
        <p:blipFill>
          <a:blip r:embed="rId3">
            <a:extLst>
              <a:ext uri="{28A0092B-C50C-407E-A947-70E740481C1C}">
                <a14:useLocalDpi xmlns:a14="http://schemas.microsoft.com/office/drawing/2010/main" val="0"/>
              </a:ext>
            </a:extLst>
          </a:blip>
          <a:stretch>
            <a:fillRect/>
          </a:stretch>
        </p:blipFill>
        <p:spPr>
          <a:xfrm>
            <a:off x="838200" y="1490481"/>
            <a:ext cx="2633329" cy="1464589"/>
          </a:xfrm>
          <a:prstGeom prst="rect">
            <a:avLst/>
          </a:prstGeom>
        </p:spPr>
      </p:pic>
      <p:sp>
        <p:nvSpPr>
          <p:cNvPr id="6" name="TextBox 5">
            <a:extLst>
              <a:ext uri="{FF2B5EF4-FFF2-40B4-BE49-F238E27FC236}">
                <a16:creationId xmlns:a16="http://schemas.microsoft.com/office/drawing/2014/main" id="{9C293F7B-BA9E-4161-B1E2-9F0E624ECD95}"/>
              </a:ext>
            </a:extLst>
          </p:cNvPr>
          <p:cNvSpPr txBox="1"/>
          <p:nvPr/>
        </p:nvSpPr>
        <p:spPr>
          <a:xfrm>
            <a:off x="3471529" y="1490482"/>
            <a:ext cx="7781261" cy="1323439"/>
          </a:xfrm>
          <a:prstGeom prst="rect">
            <a:avLst/>
          </a:prstGeom>
          <a:noFill/>
        </p:spPr>
        <p:txBody>
          <a:bodyPr wrap="square">
            <a:spAutoFit/>
          </a:bodyPr>
          <a:lstStyle/>
          <a:p>
            <a:r>
              <a:rPr lang="en-GB" sz="2000" dirty="0">
                <a:effectLst/>
                <a:latin typeface="Calibri" panose="020F0502020204030204" pitchFamily="34" charset="0"/>
                <a:ea typeface="Calibri" panose="020F0502020204030204" pitchFamily="34" charset="0"/>
                <a:cs typeface="Times New Roman" panose="02020603050405020304" pitchFamily="18" charset="0"/>
              </a:rPr>
              <a:t>This is an excellent tool for identifying courses you might like to study at university.  Search either by entering a key word or/and by entering your current course or courses. Start by clicking on ‘</a:t>
            </a:r>
            <a:r>
              <a:rPr lang="en-GB" sz="2000" b="1" dirty="0">
                <a:effectLst/>
                <a:latin typeface="Calibri" panose="020F0502020204030204" pitchFamily="34" charset="0"/>
                <a:ea typeface="Calibri" panose="020F0502020204030204" pitchFamily="34" charset="0"/>
                <a:cs typeface="Times New Roman" panose="02020603050405020304" pitchFamily="18" charset="0"/>
              </a:rPr>
              <a:t>close match’ </a:t>
            </a:r>
            <a:r>
              <a:rPr lang="en-GB" sz="2000" dirty="0">
                <a:effectLst/>
                <a:latin typeface="Calibri" panose="020F0502020204030204" pitchFamily="34" charset="0"/>
                <a:ea typeface="Calibri" panose="020F0502020204030204" pitchFamily="34" charset="0"/>
                <a:cs typeface="Times New Roman" panose="02020603050405020304" pitchFamily="18" charset="0"/>
              </a:rPr>
              <a:t>to look at courses that closely match your keyword and/or your currents course(s)</a:t>
            </a:r>
            <a:endParaRPr lang="en-GB" sz="2000" dirty="0"/>
          </a:p>
        </p:txBody>
      </p:sp>
      <p:pic>
        <p:nvPicPr>
          <p:cNvPr id="7" name="Picture 6" descr="Text&#10;&#10;Description automatically generated with medium confidence">
            <a:extLst>
              <a:ext uri="{FF2B5EF4-FFF2-40B4-BE49-F238E27FC236}">
                <a16:creationId xmlns:a16="http://schemas.microsoft.com/office/drawing/2014/main" id="{FB7EBB88-5D18-49AF-8D50-B7396D39585B}"/>
              </a:ext>
            </a:extLst>
          </p:cNvPr>
          <p:cNvPicPr/>
          <p:nvPr/>
        </p:nvPicPr>
        <p:blipFill>
          <a:blip r:embed="rId4">
            <a:extLst>
              <a:ext uri="{28A0092B-C50C-407E-A947-70E740481C1C}">
                <a14:useLocalDpi xmlns:a14="http://schemas.microsoft.com/office/drawing/2010/main" val="0"/>
              </a:ext>
            </a:extLst>
          </a:blip>
          <a:stretch>
            <a:fillRect/>
          </a:stretch>
        </p:blipFill>
        <p:spPr>
          <a:xfrm>
            <a:off x="838200" y="3403398"/>
            <a:ext cx="2532321" cy="1200329"/>
          </a:xfrm>
          <a:prstGeom prst="rect">
            <a:avLst/>
          </a:prstGeom>
        </p:spPr>
      </p:pic>
      <p:sp>
        <p:nvSpPr>
          <p:cNvPr id="9" name="TextBox 8">
            <a:extLst>
              <a:ext uri="{FF2B5EF4-FFF2-40B4-BE49-F238E27FC236}">
                <a16:creationId xmlns:a16="http://schemas.microsoft.com/office/drawing/2014/main" id="{C320C372-60DF-4045-BDFA-084C024CF6E2}"/>
              </a:ext>
            </a:extLst>
          </p:cNvPr>
          <p:cNvSpPr txBox="1"/>
          <p:nvPr/>
        </p:nvSpPr>
        <p:spPr>
          <a:xfrm>
            <a:off x="3471529" y="3403399"/>
            <a:ext cx="7706833" cy="1394997"/>
          </a:xfrm>
          <a:prstGeom prst="rect">
            <a:avLst/>
          </a:prstGeom>
          <a:noFill/>
        </p:spPr>
        <p:txBody>
          <a:bodyPr wrap="square">
            <a:spAutoFit/>
          </a:bodyPr>
          <a:lstStyle/>
          <a:p>
            <a:pPr>
              <a:lnSpc>
                <a:spcPct val="107000"/>
              </a:lnSpc>
              <a:spcAft>
                <a:spcPts val="800"/>
              </a:spcAft>
            </a:pPr>
            <a:r>
              <a:rPr lang="en-GB" sz="2000" dirty="0">
                <a:effectLst/>
                <a:latin typeface="Calibri" panose="020F0502020204030204" pitchFamily="34" charset="0"/>
                <a:ea typeface="Calibri" panose="020F0502020204030204" pitchFamily="34" charset="0"/>
                <a:cs typeface="Times New Roman" panose="02020603050405020304" pitchFamily="18" charset="0"/>
              </a:rPr>
              <a:t>Read the first page.  On the third page enter the ‘best grades you are likely to get by the time you leave school/college’.  Enter a subject you are interested in studying.  Then click on any of the ‘subjects you might like’ that interest you</a:t>
            </a:r>
            <a:r>
              <a:rPr lang="en-GB" dirty="0">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11" name="TextBox 10">
            <a:extLst>
              <a:ext uri="{FF2B5EF4-FFF2-40B4-BE49-F238E27FC236}">
                <a16:creationId xmlns:a16="http://schemas.microsoft.com/office/drawing/2014/main" id="{E38CC10D-A862-4BE4-B077-E014C7022D95}"/>
              </a:ext>
            </a:extLst>
          </p:cNvPr>
          <p:cNvSpPr txBox="1"/>
          <p:nvPr/>
        </p:nvSpPr>
        <p:spPr>
          <a:xfrm>
            <a:off x="3471529" y="4798396"/>
            <a:ext cx="7511905" cy="1631216"/>
          </a:xfrm>
          <a:prstGeom prst="rect">
            <a:avLst/>
          </a:prstGeom>
          <a:noFill/>
        </p:spPr>
        <p:txBody>
          <a:bodyPr wrap="square">
            <a:spAutoFit/>
          </a:bodyPr>
          <a:lstStyle/>
          <a:p>
            <a:r>
              <a:rPr lang="en-GB" sz="2000" dirty="0">
                <a:effectLst/>
                <a:latin typeface="Calibri" panose="020F0502020204030204" pitchFamily="34" charset="0"/>
                <a:ea typeface="Calibri" panose="020F0502020204030204" pitchFamily="34" charset="0"/>
                <a:cs typeface="Times New Roman" panose="02020603050405020304" pitchFamily="18" charset="0"/>
              </a:rPr>
              <a:t>Use the ‘</a:t>
            </a:r>
            <a:r>
              <a:rPr lang="en-GB" sz="2000" b="1" dirty="0">
                <a:effectLst/>
                <a:latin typeface="Calibri" panose="020F0502020204030204" pitchFamily="34" charset="0"/>
                <a:ea typeface="Calibri" panose="020F0502020204030204" pitchFamily="34" charset="0"/>
                <a:cs typeface="Times New Roman" panose="02020603050405020304" pitchFamily="18" charset="0"/>
              </a:rPr>
              <a:t>filters’</a:t>
            </a:r>
            <a:r>
              <a:rPr lang="en-GB" sz="2000" dirty="0">
                <a:effectLst/>
                <a:latin typeface="Calibri" panose="020F0502020204030204" pitchFamily="34" charset="0"/>
                <a:ea typeface="Calibri" panose="020F0502020204030204" pitchFamily="34" charset="0"/>
                <a:cs typeface="Times New Roman" panose="02020603050405020304" pitchFamily="18" charset="0"/>
              </a:rPr>
              <a:t> to narrow your search.  You may want to be in a particular region or would like a sandwich course (one with a placement year) or ………………..  Then use the </a:t>
            </a:r>
            <a:r>
              <a:rPr lang="en-GB" sz="2000" b="1" dirty="0">
                <a:effectLst/>
                <a:latin typeface="Calibri" panose="020F0502020204030204" pitchFamily="34" charset="0"/>
                <a:ea typeface="Calibri" panose="020F0502020204030204" pitchFamily="34" charset="0"/>
                <a:cs typeface="Times New Roman" panose="02020603050405020304" pitchFamily="18" charset="0"/>
              </a:rPr>
              <a:t>‘rank’ </a:t>
            </a:r>
            <a:r>
              <a:rPr lang="en-GB" sz="2000" dirty="0">
                <a:effectLst/>
                <a:latin typeface="Calibri" panose="020F0502020204030204" pitchFamily="34" charset="0"/>
                <a:ea typeface="Calibri" panose="020F0502020204030204" pitchFamily="34" charset="0"/>
                <a:cs typeface="Times New Roman" panose="02020603050405020304" pitchFamily="18" charset="0"/>
              </a:rPr>
              <a:t>feature to help you identify the most attractive university for the course you are interested in. </a:t>
            </a:r>
            <a:endParaRPr lang="en-GB" sz="2000" dirty="0"/>
          </a:p>
        </p:txBody>
      </p:sp>
    </p:spTree>
    <p:extLst>
      <p:ext uri="{BB962C8B-B14F-4D97-AF65-F5344CB8AC3E}">
        <p14:creationId xmlns:p14="http://schemas.microsoft.com/office/powerpoint/2010/main" val="36632825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F0D182-682A-45FD-9029-B49593B2864D}"/>
              </a:ext>
            </a:extLst>
          </p:cNvPr>
          <p:cNvSpPr>
            <a:spLocks noGrp="1"/>
          </p:cNvSpPr>
          <p:nvPr>
            <p:ph type="title"/>
          </p:nvPr>
        </p:nvSpPr>
        <p:spPr/>
        <p:txBody>
          <a:bodyPr/>
          <a:lstStyle/>
          <a:p>
            <a:pPr algn="ctr"/>
            <a:r>
              <a:rPr lang="en-GB" b="1" dirty="0"/>
              <a:t>University League Tables</a:t>
            </a:r>
          </a:p>
        </p:txBody>
      </p:sp>
      <p:sp>
        <p:nvSpPr>
          <p:cNvPr id="3" name="Content Placeholder 2">
            <a:extLst>
              <a:ext uri="{FF2B5EF4-FFF2-40B4-BE49-F238E27FC236}">
                <a16:creationId xmlns:a16="http://schemas.microsoft.com/office/drawing/2014/main" id="{56EB0EAC-C76D-4FB5-A226-1176A5F339C3}"/>
              </a:ext>
            </a:extLst>
          </p:cNvPr>
          <p:cNvSpPr>
            <a:spLocks noGrp="1"/>
          </p:cNvSpPr>
          <p:nvPr>
            <p:ph idx="1"/>
          </p:nvPr>
        </p:nvSpPr>
        <p:spPr>
          <a:xfrm>
            <a:off x="643467" y="1690689"/>
            <a:ext cx="10710333" cy="4486274"/>
          </a:xfrm>
        </p:spPr>
        <p:txBody>
          <a:bodyPr/>
          <a:lstStyle/>
          <a:p>
            <a:pPr marL="0" indent="0">
              <a:buNone/>
            </a:pPr>
            <a:endParaRPr lang="en-US" dirty="0">
              <a:solidFill>
                <a:srgbClr val="0563C1"/>
              </a:solidFill>
              <a:hlinkClick r:id="rId3">
                <a:extLst>
                  <a:ext uri="{A12FA001-AC4F-418D-AE19-62706E023703}">
                    <ahyp:hlinkClr xmlns:ahyp="http://schemas.microsoft.com/office/drawing/2018/hyperlinkcolor" val="tx"/>
                  </a:ext>
                </a:extLst>
              </a:hlinkClick>
            </a:endParaRPr>
          </a:p>
          <a:p>
            <a:pPr marL="0" indent="0">
              <a:buNone/>
            </a:pPr>
            <a:r>
              <a:rPr lang="en-US" dirty="0">
                <a:solidFill>
                  <a:srgbClr val="0563C1"/>
                </a:solidFill>
                <a:hlinkClick r:id="rId3">
                  <a:extLst>
                    <a:ext uri="{A12FA001-AC4F-418D-AE19-62706E023703}">
                      <ahyp:hlinkClr xmlns:ahyp="http://schemas.microsoft.com/office/drawing/2018/hyperlinkcolor" val="tx"/>
                    </a:ext>
                  </a:extLst>
                </a:hlinkClick>
              </a:rPr>
              <a:t>The best UK universities 2021 – rankings | University guide | The Guardian</a:t>
            </a:r>
            <a:endParaRPr lang="en-US" dirty="0"/>
          </a:p>
          <a:p>
            <a:endParaRPr lang="en-US" dirty="0"/>
          </a:p>
          <a:p>
            <a:pPr marL="0" indent="0">
              <a:buNone/>
            </a:pPr>
            <a:r>
              <a:rPr lang="en-US" dirty="0">
                <a:hlinkClick r:id="rId4"/>
              </a:rPr>
              <a:t>Top UK University League Tables and Rankings 2022 - Complete University Guide (thecompleteuniversityguide.co.uk)</a:t>
            </a:r>
            <a:endParaRPr lang="en-GB" dirty="0"/>
          </a:p>
        </p:txBody>
      </p:sp>
    </p:spTree>
    <p:extLst>
      <p:ext uri="{BB962C8B-B14F-4D97-AF65-F5344CB8AC3E}">
        <p14:creationId xmlns:p14="http://schemas.microsoft.com/office/powerpoint/2010/main" val="4709763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4FEBDF24-0FA6-419D-B7DA-E0FA594C563B}"/>
              </a:ext>
            </a:extLst>
          </p:cNvPr>
          <p:cNvPicPr>
            <a:picLocks noChangeAspect="1"/>
          </p:cNvPicPr>
          <p:nvPr/>
        </p:nvPicPr>
        <p:blipFill>
          <a:blip r:embed="rId3"/>
          <a:stretch>
            <a:fillRect/>
          </a:stretch>
        </p:blipFill>
        <p:spPr>
          <a:xfrm>
            <a:off x="-293511" y="880533"/>
            <a:ext cx="12534946" cy="4961200"/>
          </a:xfrm>
          <a:prstGeom prst="rect">
            <a:avLst/>
          </a:prstGeom>
        </p:spPr>
      </p:pic>
    </p:spTree>
    <p:extLst>
      <p:ext uri="{BB962C8B-B14F-4D97-AF65-F5344CB8AC3E}">
        <p14:creationId xmlns:p14="http://schemas.microsoft.com/office/powerpoint/2010/main" val="9581292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E3EB13-0A36-4F92-BA2C-23F70DCA0306}"/>
              </a:ext>
            </a:extLst>
          </p:cNvPr>
          <p:cNvSpPr>
            <a:spLocks noGrp="1"/>
          </p:cNvSpPr>
          <p:nvPr>
            <p:ph type="title"/>
          </p:nvPr>
        </p:nvSpPr>
        <p:spPr/>
        <p:txBody>
          <a:bodyPr/>
          <a:lstStyle/>
          <a:p>
            <a:pPr algn="ctr"/>
            <a:r>
              <a:rPr lang="en-GB" dirty="0">
                <a:latin typeface="+mn-lt"/>
              </a:rPr>
              <a:t>UCAS Application</a:t>
            </a:r>
          </a:p>
        </p:txBody>
      </p:sp>
      <p:sp>
        <p:nvSpPr>
          <p:cNvPr id="3" name="Content Placeholder 2">
            <a:extLst>
              <a:ext uri="{FF2B5EF4-FFF2-40B4-BE49-F238E27FC236}">
                <a16:creationId xmlns:a16="http://schemas.microsoft.com/office/drawing/2014/main" id="{10AEC86C-0402-468F-AB0F-D844989C44D8}"/>
              </a:ext>
            </a:extLst>
          </p:cNvPr>
          <p:cNvSpPr>
            <a:spLocks noGrp="1"/>
          </p:cNvSpPr>
          <p:nvPr>
            <p:ph idx="1"/>
          </p:nvPr>
        </p:nvSpPr>
        <p:spPr/>
        <p:txBody>
          <a:bodyPr>
            <a:normAutofit lnSpcReduction="10000"/>
          </a:bodyPr>
          <a:lstStyle/>
          <a:p>
            <a:r>
              <a:rPr lang="en-GB" dirty="0"/>
              <a:t>Use the ‘</a:t>
            </a:r>
            <a:r>
              <a:rPr lang="en-GB" b="1" dirty="0"/>
              <a:t>Applying to UCAS’ Student Preparation Workbook </a:t>
            </a:r>
            <a:r>
              <a:rPr lang="en-GB" dirty="0"/>
              <a:t>to</a:t>
            </a:r>
            <a:r>
              <a:rPr lang="en-GB" b="1" dirty="0"/>
              <a:t> </a:t>
            </a:r>
            <a:r>
              <a:rPr lang="en-GB" dirty="0"/>
              <a:t>help you complete your application.</a:t>
            </a:r>
          </a:p>
          <a:p>
            <a:r>
              <a:rPr lang="en-GB" dirty="0"/>
              <a:t>Deadlines:</a:t>
            </a:r>
          </a:p>
          <a:p>
            <a:pPr>
              <a:buFont typeface="Wingdings" panose="05000000000000000000" pitchFamily="2" charset="2"/>
              <a:buChar char="q"/>
            </a:pPr>
            <a:r>
              <a:rPr lang="en-GB" dirty="0"/>
              <a:t>Oxford, Cambridge, Medicine, Veterinary Science or Dentistry – </a:t>
            </a:r>
            <a:r>
              <a:rPr lang="en-GB" b="1" dirty="0">
                <a:solidFill>
                  <a:srgbClr val="FF0000"/>
                </a:solidFill>
              </a:rPr>
              <a:t>Friday 17</a:t>
            </a:r>
            <a:r>
              <a:rPr lang="en-GB" b="1" baseline="30000" dirty="0">
                <a:solidFill>
                  <a:srgbClr val="FF0000"/>
                </a:solidFill>
              </a:rPr>
              <a:t>th</a:t>
            </a:r>
            <a:r>
              <a:rPr lang="en-GB" b="1" dirty="0">
                <a:solidFill>
                  <a:srgbClr val="FF0000"/>
                </a:solidFill>
              </a:rPr>
              <a:t> September </a:t>
            </a:r>
            <a:r>
              <a:rPr lang="en-GB" dirty="0"/>
              <a:t>– to ensure the UCAS deadline of Thursday October 15</a:t>
            </a:r>
            <a:r>
              <a:rPr lang="en-GB" baseline="30000" dirty="0"/>
              <a:t>th</a:t>
            </a:r>
            <a:r>
              <a:rPr lang="en-GB" dirty="0"/>
              <a:t> is met.</a:t>
            </a:r>
          </a:p>
          <a:p>
            <a:pPr>
              <a:buFont typeface="Wingdings" panose="05000000000000000000" pitchFamily="2" charset="2"/>
              <a:buChar char="q"/>
            </a:pPr>
            <a:r>
              <a:rPr lang="en-GB" dirty="0"/>
              <a:t>All other universities and courses  – </a:t>
            </a:r>
            <a:r>
              <a:rPr lang="en-GB" b="1" dirty="0">
                <a:solidFill>
                  <a:srgbClr val="FF0000"/>
                </a:solidFill>
              </a:rPr>
              <a:t>Friday 26</a:t>
            </a:r>
            <a:r>
              <a:rPr lang="en-GB" b="1" baseline="30000" dirty="0">
                <a:solidFill>
                  <a:srgbClr val="FF0000"/>
                </a:solidFill>
              </a:rPr>
              <a:t>th</a:t>
            </a:r>
            <a:r>
              <a:rPr lang="en-GB" b="1" dirty="0">
                <a:solidFill>
                  <a:srgbClr val="FF0000"/>
                </a:solidFill>
              </a:rPr>
              <a:t> November </a:t>
            </a:r>
            <a:r>
              <a:rPr lang="en-GB" dirty="0"/>
              <a:t>to ensure </a:t>
            </a:r>
          </a:p>
          <a:p>
            <a:pPr marL="0" indent="0">
              <a:buNone/>
            </a:pPr>
            <a:r>
              <a:rPr lang="en-GB" dirty="0"/>
              <a:t>    the UCAS Deadline of Wednesday 26</a:t>
            </a:r>
            <a:r>
              <a:rPr lang="en-GB" baseline="30000" dirty="0"/>
              <a:t>th</a:t>
            </a:r>
            <a:r>
              <a:rPr lang="en-GB" dirty="0"/>
              <a:t> January is met.</a:t>
            </a:r>
          </a:p>
          <a:p>
            <a:r>
              <a:rPr lang="en-GB" dirty="0"/>
              <a:t>Continue </a:t>
            </a:r>
            <a:r>
              <a:rPr lang="en-GB" b="1" dirty="0"/>
              <a:t>drafting your ‘Personal Statement</a:t>
            </a:r>
            <a:r>
              <a:rPr lang="en-GB" dirty="0"/>
              <a:t>’ as this takes time and is a key element of your application.</a:t>
            </a:r>
          </a:p>
          <a:p>
            <a:pPr>
              <a:buFont typeface="Wingdings" panose="05000000000000000000" pitchFamily="2" charset="2"/>
              <a:buChar char="q"/>
            </a:pPr>
            <a:endParaRPr lang="en-GB" dirty="0"/>
          </a:p>
        </p:txBody>
      </p:sp>
    </p:spTree>
    <p:extLst>
      <p:ext uri="{BB962C8B-B14F-4D97-AF65-F5344CB8AC3E}">
        <p14:creationId xmlns:p14="http://schemas.microsoft.com/office/powerpoint/2010/main" val="12460172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olderType xmlns="974b0a57-a737-440f-b324-90fca3a8a7f8" xsi:nil="true"/>
    <AppVersion xmlns="974b0a57-a737-440f-b324-90fca3a8a7f8" xsi:nil="true"/>
    <IsNotebookLocked xmlns="974b0a57-a737-440f-b324-90fca3a8a7f8" xsi:nil="true"/>
    <Templates xmlns="974b0a57-a737-440f-b324-90fca3a8a7f8" xsi:nil="true"/>
    <Self_Registration_Enabled xmlns="974b0a57-a737-440f-b324-90fca3a8a7f8" xsi:nil="true"/>
    <Student_Groups xmlns="974b0a57-a737-440f-b324-90fca3a8a7f8">
      <UserInfo>
        <DisplayName/>
        <AccountId xsi:nil="true"/>
        <AccountType/>
      </UserInfo>
    </Student_Groups>
    <DefaultSectionNames xmlns="974b0a57-a737-440f-b324-90fca3a8a7f8" xsi:nil="true"/>
    <Is_Collaboration_Space_Locked xmlns="974b0a57-a737-440f-b324-90fca3a8a7f8" xsi:nil="true"/>
    <Has_Teacher_Only_SectionGroup xmlns="974b0a57-a737-440f-b324-90fca3a8a7f8" xsi:nil="true"/>
    <NotebookType xmlns="974b0a57-a737-440f-b324-90fca3a8a7f8" xsi:nil="true"/>
    <Students xmlns="974b0a57-a737-440f-b324-90fca3a8a7f8">
      <UserInfo>
        <DisplayName/>
        <AccountId xsi:nil="true"/>
        <AccountType/>
      </UserInfo>
    </Students>
    <Invited_Teachers xmlns="974b0a57-a737-440f-b324-90fca3a8a7f8" xsi:nil="true"/>
    <Invited_Students xmlns="974b0a57-a737-440f-b324-90fca3a8a7f8" xsi:nil="true"/>
    <Owner xmlns="974b0a57-a737-440f-b324-90fca3a8a7f8">
      <UserInfo>
        <DisplayName/>
        <AccountId xsi:nil="true"/>
        <AccountType/>
      </UserInfo>
    </Owner>
    <CultureName xmlns="974b0a57-a737-440f-b324-90fca3a8a7f8" xsi:nil="true"/>
    <TeamsChannelId xmlns="974b0a57-a737-440f-b324-90fca3a8a7f8" xsi:nil="true"/>
    <Teachers xmlns="974b0a57-a737-440f-b324-90fca3a8a7f8">
      <UserInfo>
        <DisplayName/>
        <AccountId xsi:nil="true"/>
        <AccountType/>
      </UserInfo>
    </Teacher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8958865A2160B945955FD26CA786520F" ma:contentTypeVersion="28" ma:contentTypeDescription="Create a new document." ma:contentTypeScope="" ma:versionID="6451100256961e79c1abd34b65702069">
  <xsd:schema xmlns:xsd="http://www.w3.org/2001/XMLSchema" xmlns:xs="http://www.w3.org/2001/XMLSchema" xmlns:p="http://schemas.microsoft.com/office/2006/metadata/properties" xmlns:ns3="974b0a57-a737-440f-b324-90fca3a8a7f8" xmlns:ns4="3e61a89b-eb43-4111-a9b5-da38cd873dcb" targetNamespace="http://schemas.microsoft.com/office/2006/metadata/properties" ma:root="true" ma:fieldsID="8425e2bf733b45dd5d37fa96190e067f" ns3:_="" ns4:_="">
    <xsd:import namespace="974b0a57-a737-440f-b324-90fca3a8a7f8"/>
    <xsd:import namespace="3e61a89b-eb43-4111-a9b5-da38cd873dcb"/>
    <xsd:element name="properties">
      <xsd:complexType>
        <xsd:sequence>
          <xsd:element name="documentManagement">
            <xsd:complexType>
              <xsd:all>
                <xsd:element ref="ns3:NotebookType" minOccurs="0"/>
                <xsd:element ref="ns3:FolderType" minOccurs="0"/>
                <xsd:element ref="ns3:Owner" minOccurs="0"/>
                <xsd:element ref="ns3:DefaultSectionNames" minOccurs="0"/>
                <xsd:element ref="ns3:Templates" minOccurs="0"/>
                <xsd:element ref="ns3:CultureName" minOccurs="0"/>
                <xsd:element ref="ns3:AppVersion" minOccurs="0"/>
                <xsd:element ref="ns3:Teachers" minOccurs="0"/>
                <xsd:element ref="ns3:Students" minOccurs="0"/>
                <xsd:element ref="ns3:Student_Groups" minOccurs="0"/>
                <xsd:element ref="ns3:Invited_Teachers" minOccurs="0"/>
                <xsd:element ref="ns3:Invited_Students" minOccurs="0"/>
                <xsd:element ref="ns3:Self_Registration_Enabled" minOccurs="0"/>
                <xsd:element ref="ns3:Has_Teacher_Only_SectionGroup" minOccurs="0"/>
                <xsd:element ref="ns3:Is_Collaboration_Space_Locked" minOccurs="0"/>
                <xsd:element ref="ns4:SharedWithUsers" minOccurs="0"/>
                <xsd:element ref="ns4:SharedWithDetails" minOccurs="0"/>
                <xsd:element ref="ns4:SharingHintHash" minOccurs="0"/>
                <xsd:element ref="ns3:MediaServiceMetadata" minOccurs="0"/>
                <xsd:element ref="ns3:MediaServiceFastMetadata" minOccurs="0"/>
                <xsd:element ref="ns3:MediaServiceDateTaken" minOccurs="0"/>
                <xsd:element ref="ns3:MediaServiceAutoTags" minOccurs="0"/>
                <xsd:element ref="ns3:MediaServiceLocation" minOccurs="0"/>
                <xsd:element ref="ns3:TeamsChannelId" minOccurs="0"/>
                <xsd:element ref="ns3:IsNotebookLocked" minOccurs="0"/>
                <xsd:element ref="ns3:MediaServiceOCR" minOccurs="0"/>
                <xsd:element ref="ns3:MediaServiceEventHashCode" minOccurs="0"/>
                <xsd:element ref="ns3:MediaServiceGeneration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74b0a57-a737-440f-b324-90fca3a8a7f8" elementFormDefault="qualified">
    <xsd:import namespace="http://schemas.microsoft.com/office/2006/documentManagement/types"/>
    <xsd:import namespace="http://schemas.microsoft.com/office/infopath/2007/PartnerControls"/>
    <xsd:element name="NotebookType" ma:index="8" nillable="true" ma:displayName="Notebook Type" ma:internalName="NotebookType">
      <xsd:simpleType>
        <xsd:restriction base="dms:Text"/>
      </xsd:simpleType>
    </xsd:element>
    <xsd:element name="FolderType" ma:index="9" nillable="true" ma:displayName="Folder Type" ma:internalName="FolderType">
      <xsd:simpleType>
        <xsd:restriction base="dms:Text"/>
      </xsd:simpleType>
    </xsd:element>
    <xsd:element name="Owner" ma:index="10"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efaultSectionNames" ma:index="11" nillable="true" ma:displayName="Default Section Names" ma:internalName="DefaultSectionNames">
      <xsd:simpleType>
        <xsd:restriction base="dms:Note">
          <xsd:maxLength value="255"/>
        </xsd:restriction>
      </xsd:simpleType>
    </xsd:element>
    <xsd:element name="Templates" ma:index="12" nillable="true" ma:displayName="Templates" ma:internalName="Templates">
      <xsd:simpleType>
        <xsd:restriction base="dms:Note">
          <xsd:maxLength value="255"/>
        </xsd:restriction>
      </xsd:simpleType>
    </xsd:element>
    <xsd:element name="CultureName" ma:index="13" nillable="true" ma:displayName="Culture Name" ma:internalName="CultureName">
      <xsd:simpleType>
        <xsd:restriction base="dms:Text"/>
      </xsd:simpleType>
    </xsd:element>
    <xsd:element name="AppVersion" ma:index="14" nillable="true" ma:displayName="App Version" ma:internalName="AppVersion">
      <xsd:simpleType>
        <xsd:restriction base="dms:Text"/>
      </xsd:simpleType>
    </xsd:element>
    <xsd:element name="Teachers" ma:index="15" nillable="true" ma:displayName="Teachers" ma:internalName="Teach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s" ma:index="16" nillable="true" ma:displayName="Students" ma:internalName="Student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_Groups" ma:index="17" nillable="true" ma:displayName="Student Groups" ma:internalName="Student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Invited_Teachers" ma:index="18" nillable="true" ma:displayName="Invited Teachers" ma:internalName="Invited_Teachers">
      <xsd:simpleType>
        <xsd:restriction base="dms:Note">
          <xsd:maxLength value="255"/>
        </xsd:restriction>
      </xsd:simpleType>
    </xsd:element>
    <xsd:element name="Invited_Students" ma:index="19" nillable="true" ma:displayName="Invited Students" ma:internalName="Invited_Students">
      <xsd:simpleType>
        <xsd:restriction base="dms:Note">
          <xsd:maxLength value="255"/>
        </xsd:restriction>
      </xsd:simpleType>
    </xsd:element>
    <xsd:element name="Self_Registration_Enabled" ma:index="20" nillable="true" ma:displayName="Self Registration Enabled" ma:internalName="Self_Registration_Enabled">
      <xsd:simpleType>
        <xsd:restriction base="dms:Boolean"/>
      </xsd:simpleType>
    </xsd:element>
    <xsd:element name="Has_Teacher_Only_SectionGroup" ma:index="21" nillable="true" ma:displayName="Has Teacher Only SectionGroup" ma:internalName="Has_Teacher_Only_SectionGroup">
      <xsd:simpleType>
        <xsd:restriction base="dms:Boolean"/>
      </xsd:simpleType>
    </xsd:element>
    <xsd:element name="Is_Collaboration_Space_Locked" ma:index="22" nillable="true" ma:displayName="Is Collaboration Space Locked" ma:internalName="Is_Collaboration_Space_Locked">
      <xsd:simpleType>
        <xsd:restriction base="dms:Boolean"/>
      </xsd:simpleType>
    </xsd:element>
    <xsd:element name="MediaServiceMetadata" ma:index="26" nillable="true" ma:displayName="MediaServiceMetadata" ma:description="" ma:hidden="true" ma:internalName="MediaServiceMetadata" ma:readOnly="true">
      <xsd:simpleType>
        <xsd:restriction base="dms:Note"/>
      </xsd:simpleType>
    </xsd:element>
    <xsd:element name="MediaServiceFastMetadata" ma:index="27" nillable="true" ma:displayName="MediaServiceFastMetadata" ma:description="" ma:hidden="true" ma:internalName="MediaServiceFastMetadata" ma:readOnly="true">
      <xsd:simpleType>
        <xsd:restriction base="dms:Note"/>
      </xsd:simpleType>
    </xsd:element>
    <xsd:element name="MediaServiceDateTaken" ma:index="28" nillable="true" ma:displayName="MediaServiceDateTaken" ma:description="" ma:hidden="true" ma:internalName="MediaServiceDateTaken" ma:readOnly="true">
      <xsd:simpleType>
        <xsd:restriction base="dms:Text"/>
      </xsd:simpleType>
    </xsd:element>
    <xsd:element name="MediaServiceAutoTags" ma:index="29" nillable="true" ma:displayName="MediaServiceAutoTags" ma:description="" ma:internalName="MediaServiceAutoTags" ma:readOnly="true">
      <xsd:simpleType>
        <xsd:restriction base="dms:Text"/>
      </xsd:simpleType>
    </xsd:element>
    <xsd:element name="MediaServiceLocation" ma:index="30" nillable="true" ma:displayName="MediaServiceLocation" ma:description="" ma:internalName="MediaServiceLocation" ma:readOnly="true">
      <xsd:simpleType>
        <xsd:restriction base="dms:Text"/>
      </xsd:simpleType>
    </xsd:element>
    <xsd:element name="TeamsChannelId" ma:index="31" nillable="true" ma:displayName="Teams Channel Id" ma:internalName="TeamsChannelId">
      <xsd:simpleType>
        <xsd:restriction base="dms:Text"/>
      </xsd:simpleType>
    </xsd:element>
    <xsd:element name="IsNotebookLocked" ma:index="32" nillable="true" ma:displayName="Is Notebook Locked" ma:internalName="IsNotebookLocked">
      <xsd:simpleType>
        <xsd:restriction base="dms:Boolean"/>
      </xsd:simpleType>
    </xsd:element>
    <xsd:element name="MediaServiceOCR" ma:index="33" nillable="true" ma:displayName="MediaServiceOCR" ma:internalName="MediaServiceOCR" ma:readOnly="true">
      <xsd:simpleType>
        <xsd:restriction base="dms:Note">
          <xsd:maxLength value="255"/>
        </xsd:restriction>
      </xsd:simpleType>
    </xsd:element>
    <xsd:element name="MediaServiceEventHashCode" ma:index="34" nillable="true" ma:displayName="MediaServiceEventHashCode" ma:hidden="true" ma:internalName="MediaServiceEventHashCode" ma:readOnly="true">
      <xsd:simpleType>
        <xsd:restriction base="dms:Text"/>
      </xsd:simpleType>
    </xsd:element>
    <xsd:element name="MediaServiceGenerationTime" ma:index="35" nillable="true" ma:displayName="MediaServiceGenerationTime" ma:hidden="true" ma:internalName="MediaServiceGenerationTim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e61a89b-eb43-4111-a9b5-da38cd873dcb" elementFormDefault="qualified">
    <xsd:import namespace="http://schemas.microsoft.com/office/2006/documentManagement/types"/>
    <xsd:import namespace="http://schemas.microsoft.com/office/infopath/2007/PartnerControls"/>
    <xsd:element name="SharedWithUsers" ma:index="23"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4" nillable="true" ma:displayName="Shared With Details" ma:description="" ma:internalName="SharedWithDetails" ma:readOnly="true">
      <xsd:simpleType>
        <xsd:restriction base="dms:Note">
          <xsd:maxLength value="255"/>
        </xsd:restriction>
      </xsd:simpleType>
    </xsd:element>
    <xsd:element name="SharingHintHash" ma:index="25" nillable="true" ma:displayName="Sharing Hint Hash" ma:descriptio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1E5C2DD-12A2-4581-8D2B-17722F380D44}">
  <ds:schemaRefs>
    <ds:schemaRef ds:uri="974b0a57-a737-440f-b324-90fca3a8a7f8"/>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6F42482E-FCB3-49BD-9F34-CA6C981248B9}">
  <ds:schemaRefs>
    <ds:schemaRef ds:uri="3e61a89b-eb43-4111-a9b5-da38cd873dcb"/>
    <ds:schemaRef ds:uri="974b0a57-a737-440f-b324-90fca3a8a7f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5F149E5B-528C-4DBD-A5E3-025266837E1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903</TotalTime>
  <Words>823</Words>
  <Application>Microsoft Office PowerPoint</Application>
  <PresentationFormat>Widescreen</PresentationFormat>
  <Paragraphs>51</Paragraphs>
  <Slides>9</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Wingdings</vt:lpstr>
      <vt:lpstr>Office Theme</vt:lpstr>
      <vt:lpstr>   </vt:lpstr>
      <vt:lpstr>What if you have not identified a potential job role or roles?</vt:lpstr>
      <vt:lpstr>How to find an apprenticeship?</vt:lpstr>
      <vt:lpstr>Preparing for an Apprenticeship</vt:lpstr>
      <vt:lpstr>Searching for a Job</vt:lpstr>
      <vt:lpstr>University Research using Unifrog searches </vt:lpstr>
      <vt:lpstr>University League Tables</vt:lpstr>
      <vt:lpstr>PowerPoint Presentation</vt:lpstr>
      <vt:lpstr>UCAS Application</vt:lpstr>
    </vt:vector>
  </TitlesOfParts>
  <Company>Truro, Penwith and Callywith Colleges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Grey</dc:creator>
  <cp:lastModifiedBy>David Sellars</cp:lastModifiedBy>
  <cp:revision>8</cp:revision>
  <dcterms:created xsi:type="dcterms:W3CDTF">2019-11-22T11:31:02Z</dcterms:created>
  <dcterms:modified xsi:type="dcterms:W3CDTF">2021-09-08T17:02:47Z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0x0101008958865A2160B945955FD26CA786520F</vt:lpwstr>
  </property>
</Properties>
</file>